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9" r:id="rId3"/>
    <p:sldId id="259" r:id="rId4"/>
    <p:sldId id="256" r:id="rId5"/>
    <p:sldId id="270" r:id="rId6"/>
    <p:sldId id="260" r:id="rId7"/>
    <p:sldId id="261" r:id="rId8"/>
    <p:sldId id="262" r:id="rId9"/>
    <p:sldId id="257" r:id="rId10"/>
    <p:sldId id="264" r:id="rId11"/>
    <p:sldId id="263" r:id="rId12"/>
    <p:sldId id="265" r:id="rId13"/>
    <p:sldId id="268" r:id="rId14"/>
    <p:sldId id="266" r:id="rId15"/>
    <p:sldId id="267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4" d="100"/>
          <a:sy n="94" d="100"/>
        </p:scale>
        <p:origin x="-696" y="10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2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image" Target="../media/image27.gif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gif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gif"/><Relationship Id="rId7" Type="http://schemas.openxmlformats.org/officeDocument/2006/relationships/image" Target="../media/image3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gif"/><Relationship Id="rId5" Type="http://schemas.openxmlformats.org/officeDocument/2006/relationships/image" Target="../media/image35.jpeg"/><Relationship Id="rId4" Type="http://schemas.openxmlformats.org/officeDocument/2006/relationships/image" Target="../media/image34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gif"/><Relationship Id="rId4" Type="http://schemas.openxmlformats.org/officeDocument/2006/relationships/image" Target="../media/image40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gif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bg-web-paskah-fi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14346" y="0"/>
            <a:ext cx="9358346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692696"/>
            <a:ext cx="91440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900" b="1" i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14678" y="2571744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«ПАСХА»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43570" y="4214818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14744" y="600076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bg-web-paskah-fi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C00000"/>
                </a:solidFill>
              </a:rPr>
              <a:t>А традиция пошла вот откуда: на Пасху к римскому императору Тиберию пришла Мария Магдалина с благой вестью: « Христос воскрес!»- сообщила она и преподнесла в дар императору куриное яйцо. Император рассмеялся и сказал, что скорее яйцо станет красным, чем он поверит в это. И на глазах у изумленной публики белое яйцо в руках Марии Магдалины стало красным! Когда Тиберий это увидел, он был поражен и ответил: «Воистину воскрес!».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8434" name="Picture 2" descr="https://img-fotki.yandex.ru/get/6107/115352506.c0/0_6cb06_ec1fd4d0_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764704"/>
            <a:ext cx="7153275" cy="525780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411760" y="1772816"/>
            <a:ext cx="50405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С тех самых пор возникла традиция красить яйца в красный цвет и приветствовать друг друга. Позже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яички на Пасху стали раскрашивать разными цветами и назвали их «</a:t>
            </a:r>
            <a:r>
              <a:rPr lang="ru-RU" sz="1600" b="1" dirty="0" err="1" smtClean="0">
                <a:solidFill>
                  <a:srgbClr val="002060"/>
                </a:solidFill>
              </a:rPr>
              <a:t>крашенки</a:t>
            </a:r>
            <a:r>
              <a:rPr lang="ru-RU" sz="1600" b="1" dirty="0" smtClean="0">
                <a:solidFill>
                  <a:srgbClr val="002060"/>
                </a:solidFill>
              </a:rPr>
              <a:t>».</a:t>
            </a:r>
            <a:endParaRPr lang="ru-RU" sz="1600" b="1" dirty="0">
              <a:solidFill>
                <a:srgbClr val="002060"/>
              </a:solidFill>
            </a:endParaRPr>
          </a:p>
        </p:txBody>
      </p:sp>
      <p:pic>
        <p:nvPicPr>
          <p:cNvPr id="18438" name="Picture 6" descr="http://www.playcast.ru/uploads/2016/04/04/18136727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48770">
            <a:off x="0" y="1628800"/>
            <a:ext cx="2843808" cy="3651450"/>
          </a:xfrm>
          <a:prstGeom prst="rect">
            <a:avLst/>
          </a:prstGeom>
          <a:noFill/>
        </p:spPr>
      </p:pic>
      <p:pic>
        <p:nvPicPr>
          <p:cNvPr id="8" name="Рисунок 7" descr="orig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87624" y="2909561"/>
            <a:ext cx="3384376" cy="39484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bg-web-paskah-fi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26064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Лишь после церкви семья собирается за богатым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праздничным столом, угощаются пасхальными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куличами, а дети играют с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крашеными яичками.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9460" name="Picture 4" descr="https://bestgif.su/_ph/11/2/25689705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348880"/>
            <a:ext cx="4762500" cy="2933701"/>
          </a:xfrm>
          <a:prstGeom prst="rect">
            <a:avLst/>
          </a:prstGeom>
          <a:noFill/>
        </p:spPr>
      </p:pic>
      <p:pic>
        <p:nvPicPr>
          <p:cNvPr id="19464" name="Picture 8" descr="https://myslide.ru/documents_2/937f4a393138d6b6c87e4617851d5594/img1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20000"/>
          </a:blip>
          <a:srcRect/>
          <a:stretch>
            <a:fillRect/>
          </a:stretch>
        </p:blipFill>
        <p:spPr bwMode="auto">
          <a:xfrm>
            <a:off x="3491880" y="404664"/>
            <a:ext cx="4320480" cy="3240359"/>
          </a:xfrm>
          <a:prstGeom prst="rect">
            <a:avLst/>
          </a:prstGeom>
          <a:noFill/>
        </p:spPr>
      </p:pic>
      <p:pic>
        <p:nvPicPr>
          <p:cNvPr id="11" name="Рисунок 10" descr="e344e1b12d7553cbdc3e23af49eb4a36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04248" y="3717032"/>
            <a:ext cx="2133600" cy="3333750"/>
          </a:xfrm>
          <a:prstGeom prst="rect">
            <a:avLst/>
          </a:prstGeom>
        </p:spPr>
      </p:pic>
      <p:pic>
        <p:nvPicPr>
          <p:cNvPr id="12" name="Picture 8" descr="https://img-fotki.yandex.ru/get/4132/181450557.63/0_a3d93_22f04bbb_orig.jpg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0"/>
            <a:ext cx="2097360" cy="209736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72000" y="3212976"/>
            <a:ext cx="4211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Все поздравляют друг друга, целуют, говорят: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«Христос воскрес» и слышат в ответ: «Воистину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воскрес!».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bg-web-paskah-fi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8864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u="sng" dirty="0" smtClean="0">
                <a:solidFill>
                  <a:srgbClr val="002060"/>
                </a:solidFill>
              </a:rPr>
              <a:t>Крепкий круглый пузырек</a:t>
            </a:r>
          </a:p>
          <a:p>
            <a:pPr algn="ctr"/>
            <a:r>
              <a:rPr lang="ru-RU" b="1" i="1" u="sng" dirty="0" smtClean="0">
                <a:solidFill>
                  <a:srgbClr val="002060"/>
                </a:solidFill>
              </a:rPr>
              <a:t>Цветом бел внутри желток</a:t>
            </a:r>
          </a:p>
          <a:p>
            <a:pPr algn="ctr"/>
            <a:r>
              <a:rPr lang="ru-RU" b="1" i="1" u="sng" dirty="0" smtClean="0">
                <a:solidFill>
                  <a:srgbClr val="002060"/>
                </a:solidFill>
              </a:rPr>
              <a:t>Курочки его несут</a:t>
            </a:r>
          </a:p>
          <a:p>
            <a:pPr algn="ctr"/>
            <a:r>
              <a:rPr lang="ru-RU" b="1" i="1" u="sng" dirty="0" smtClean="0">
                <a:solidFill>
                  <a:srgbClr val="002060"/>
                </a:solidFill>
              </a:rPr>
              <a:t>Расскажите, как зовут</a:t>
            </a:r>
            <a:endParaRPr lang="ru-RU" b="1" i="1" u="sng" dirty="0">
              <a:solidFill>
                <a:srgbClr val="002060"/>
              </a:solidFill>
            </a:endParaRPr>
          </a:p>
        </p:txBody>
      </p:sp>
      <p:pic>
        <p:nvPicPr>
          <p:cNvPr id="17410" name="Picture 2" descr="https://www.gifki.org/data/media/1717/paskhalnaya-blestochka-animatsionnaya-kartinka-004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8134426">
            <a:off x="614762" y="686543"/>
            <a:ext cx="2641538" cy="264153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321297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u="sng" dirty="0" smtClean="0">
                <a:solidFill>
                  <a:srgbClr val="002060"/>
                </a:solidFill>
              </a:rPr>
              <a:t>Из меня пекут ватрушки</a:t>
            </a:r>
          </a:p>
          <a:p>
            <a:pPr algn="ctr"/>
            <a:r>
              <a:rPr lang="ru-RU" b="1" i="1" u="sng" dirty="0" smtClean="0">
                <a:solidFill>
                  <a:srgbClr val="002060"/>
                </a:solidFill>
              </a:rPr>
              <a:t>И оладья, и блины</a:t>
            </a:r>
          </a:p>
          <a:p>
            <a:pPr algn="ctr"/>
            <a:r>
              <a:rPr lang="ru-RU" b="1" i="1" u="sng" dirty="0" smtClean="0">
                <a:solidFill>
                  <a:srgbClr val="002060"/>
                </a:solidFill>
              </a:rPr>
              <a:t>В торты пироги и плюшки</a:t>
            </a:r>
          </a:p>
          <a:p>
            <a:pPr algn="ctr"/>
            <a:r>
              <a:rPr lang="ru-RU" b="1" i="1" u="sng" dirty="0" smtClean="0">
                <a:solidFill>
                  <a:srgbClr val="002060"/>
                </a:solidFill>
              </a:rPr>
              <a:t>Положить меня должны</a:t>
            </a:r>
            <a:endParaRPr lang="ru-RU" b="1" i="1" u="sng" dirty="0">
              <a:solidFill>
                <a:srgbClr val="002060"/>
              </a:solidFill>
            </a:endParaRPr>
          </a:p>
        </p:txBody>
      </p:sp>
      <p:pic>
        <p:nvPicPr>
          <p:cNvPr id="17412" name="Picture 4" descr="https://shkolazhizni.ru/img/tests/q_261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30000"/>
          </a:blip>
          <a:srcRect/>
          <a:stretch>
            <a:fillRect/>
          </a:stretch>
        </p:blipFill>
        <p:spPr bwMode="auto">
          <a:xfrm>
            <a:off x="683568" y="4293096"/>
            <a:ext cx="2564903" cy="2564904"/>
          </a:xfrm>
          <a:prstGeom prst="rect">
            <a:avLst/>
          </a:prstGeom>
          <a:noFill/>
        </p:spPr>
      </p:pic>
      <p:pic>
        <p:nvPicPr>
          <p:cNvPr id="17414" name="Picture 6" descr="http://www.playcast.ru/uploads/2016/08/28/1971756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8706499">
            <a:off x="3847120" y="597112"/>
            <a:ext cx="3400425" cy="401955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220072" y="47667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u="sng" dirty="0" smtClean="0">
                <a:solidFill>
                  <a:srgbClr val="002060"/>
                </a:solidFill>
              </a:rPr>
              <a:t>Он на веточке созрел</a:t>
            </a:r>
          </a:p>
          <a:p>
            <a:pPr algn="ctr"/>
            <a:r>
              <a:rPr lang="ru-RU" b="1" i="1" u="sng" dirty="0" smtClean="0">
                <a:solidFill>
                  <a:srgbClr val="002060"/>
                </a:solidFill>
              </a:rPr>
              <a:t>Фрукт красив и загорел</a:t>
            </a:r>
          </a:p>
          <a:p>
            <a:pPr algn="ctr"/>
            <a:r>
              <a:rPr lang="ru-RU" b="1" i="1" u="sng" dirty="0" smtClean="0">
                <a:solidFill>
                  <a:srgbClr val="002060"/>
                </a:solidFill>
              </a:rPr>
              <a:t>Любят белки грызть его</a:t>
            </a:r>
          </a:p>
          <a:p>
            <a:pPr algn="ctr"/>
            <a:r>
              <a:rPr lang="ru-RU" b="1" i="1" u="sng" dirty="0" smtClean="0">
                <a:solidFill>
                  <a:srgbClr val="002060"/>
                </a:solidFill>
              </a:rPr>
              <a:t>Прятать на зиму в дупло</a:t>
            </a:r>
            <a:endParaRPr lang="ru-RU" b="1" i="1" u="sng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15816" y="429309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u="sng" dirty="0" smtClean="0">
                <a:solidFill>
                  <a:srgbClr val="002060"/>
                </a:solidFill>
              </a:rPr>
              <a:t>Виноградину сушили</a:t>
            </a:r>
          </a:p>
          <a:p>
            <a:pPr algn="ctr"/>
            <a:r>
              <a:rPr lang="ru-RU" b="1" i="1" u="sng" dirty="0" smtClean="0">
                <a:solidFill>
                  <a:srgbClr val="002060"/>
                </a:solidFill>
              </a:rPr>
              <a:t>На солнышке положили</a:t>
            </a:r>
          </a:p>
          <a:p>
            <a:pPr algn="ctr"/>
            <a:r>
              <a:rPr lang="ru-RU" b="1" i="1" u="sng" dirty="0" smtClean="0">
                <a:solidFill>
                  <a:srgbClr val="002060"/>
                </a:solidFill>
              </a:rPr>
              <a:t>Она от зноя истомилась</a:t>
            </a:r>
          </a:p>
          <a:p>
            <a:pPr algn="ctr"/>
            <a:r>
              <a:rPr lang="ru-RU" b="1" i="1" u="sng" dirty="0" smtClean="0">
                <a:solidFill>
                  <a:srgbClr val="002060"/>
                </a:solidFill>
              </a:rPr>
              <a:t>А во что же превратилась</a:t>
            </a:r>
            <a:endParaRPr lang="ru-RU" b="1" i="1" u="sng" dirty="0">
              <a:solidFill>
                <a:srgbClr val="002060"/>
              </a:solidFill>
            </a:endParaRPr>
          </a:p>
        </p:txBody>
      </p:sp>
      <p:pic>
        <p:nvPicPr>
          <p:cNvPr id="17416" name="Picture 8" descr="http://sc01.alicdn.com/kf/UT8244pXZxaXXagOFbXr/Raisins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8184" y="3356992"/>
            <a:ext cx="3255684" cy="2060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android.w-dog.info/wallpapers/0/3/466928366968763/vetochki-verby-krashenki-pasxa.jpg"/>
          <p:cNvPicPr>
            <a:picLocks noChangeAspect="1" noChangeArrowheads="1"/>
          </p:cNvPicPr>
          <p:nvPr/>
        </p:nvPicPr>
        <p:blipFill>
          <a:blip r:embed="rId2" cstate="print"/>
          <a:srcRect l="983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Давайте дадим нашим глазкам отдохнуть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55976" y="476672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Раз –налево, два – направо,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Три –наверх, четыре - вниз.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А теперь по кругу смотрим,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Чтобы лучше видеть мир.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Взгляд направим ближе, дальше,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Тренируя мышцу глаз.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Видеть скоро будем лучше,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Убедитесь вы сейчас!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А теперь нажмем немного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Точки возле своих глаз.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Сил дадим им много-много,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Чтоб усилить в </a:t>
            </a:r>
            <a:r>
              <a:rPr lang="ru-RU" sz="2000" b="1" dirty="0" err="1" smtClean="0">
                <a:solidFill>
                  <a:srgbClr val="C00000"/>
                </a:solidFill>
              </a:rPr>
              <a:t>тыщу</a:t>
            </a:r>
            <a:r>
              <a:rPr lang="ru-RU" sz="2000" b="1" dirty="0" smtClean="0">
                <a:solidFill>
                  <a:srgbClr val="C00000"/>
                </a:solidFill>
              </a:rPr>
              <a:t> раз!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25602" name="Picture 2" descr="http://www.playcast.ru/uploads/2014/04/16/8249228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4321847"/>
            <a:ext cx="5197971" cy="2536153"/>
          </a:xfrm>
          <a:prstGeom prst="rect">
            <a:avLst/>
          </a:prstGeom>
          <a:noFill/>
        </p:spPr>
      </p:pic>
      <p:pic>
        <p:nvPicPr>
          <p:cNvPr id="25608" name="Picture 8" descr="http://www.playcast.ru/uploads/2016/04/04/18136727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908720"/>
            <a:ext cx="3744416" cy="48078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bg-web-paskah-fi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332656"/>
            <a:ext cx="29878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ЖИЗНЬ - ее символизируют яйца , символ новой жизни,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32040" y="1916832"/>
            <a:ext cx="2964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кролик – символ плодовитости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234888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и, конечно же, КРЕСТ, ведь именно на нем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распяли Иисуса. Крест стал главным символом христианства.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2276872"/>
            <a:ext cx="209005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ПАСХАЛЬНЫЙ КУЛИЧ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03648" y="458112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Символом чистоты и невинности считается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ЯГНЕНОК.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07704" y="0"/>
            <a:ext cx="56886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Попробуйте угадать эти пасхальные символы</a:t>
            </a:r>
            <a:endParaRPr lang="ru-RU" sz="1600" b="1" dirty="0">
              <a:solidFill>
                <a:srgbClr val="002060"/>
              </a:solidFill>
            </a:endParaRPr>
          </a:p>
        </p:txBody>
      </p:sp>
      <p:pic>
        <p:nvPicPr>
          <p:cNvPr id="16386" name="Picture 2" descr="http://www.topglobus.ru/skin/smile/s1259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548680"/>
            <a:ext cx="1187624" cy="1484530"/>
          </a:xfrm>
          <a:prstGeom prst="rect">
            <a:avLst/>
          </a:prstGeom>
          <a:noFill/>
        </p:spPr>
      </p:pic>
      <p:pic>
        <p:nvPicPr>
          <p:cNvPr id="16388" name="Picture 4" descr="https://img-fotki.yandex.ru/get/53301/65387414.bdc/0_186479_f427fbfd_X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260648"/>
            <a:ext cx="5508104" cy="1651581"/>
          </a:xfrm>
          <a:prstGeom prst="rect">
            <a:avLst/>
          </a:prstGeom>
          <a:noFill/>
        </p:spPr>
      </p:pic>
      <p:pic>
        <p:nvPicPr>
          <p:cNvPr id="16390" name="Picture 6" descr="https://avatars.mds.yandex.net/get-pdb/199965/597e56ed-e3db-4fad-946c-ba8c7cb422b7/s120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2852936"/>
            <a:ext cx="1440160" cy="1610579"/>
          </a:xfrm>
          <a:prstGeom prst="rect">
            <a:avLst/>
          </a:prstGeom>
          <a:noFill/>
        </p:spPr>
      </p:pic>
      <p:pic>
        <p:nvPicPr>
          <p:cNvPr id="16392" name="Picture 8" descr="https://krasivie-kartinki.ru/images/kopytye31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11760" y="2204864"/>
            <a:ext cx="2304256" cy="2455948"/>
          </a:xfrm>
          <a:prstGeom prst="rect">
            <a:avLst/>
          </a:prstGeom>
          <a:noFill/>
        </p:spPr>
      </p:pic>
      <p:pic>
        <p:nvPicPr>
          <p:cNvPr id="15" name="Рисунок 14" descr="jesus-christ-on-the-cross-png-clip-art-image-gallery-jesus-on-the-cross-png-free-8000_6400.png"/>
          <p:cNvPicPr>
            <a:picLocks noChangeAspect="1"/>
          </p:cNvPicPr>
          <p:nvPr/>
        </p:nvPicPr>
        <p:blipFill>
          <a:blip r:embed="rId7" cstate="print">
            <a:lum bright="-10000" contrast="20000"/>
          </a:blip>
          <a:stretch>
            <a:fillRect/>
          </a:stretch>
        </p:blipFill>
        <p:spPr>
          <a:xfrm>
            <a:off x="4860032" y="2924944"/>
            <a:ext cx="4106230" cy="328498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11560" y="620688"/>
            <a:ext cx="74168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За столом во время пасхального завтрака, обеда и ужина нужно "чокаться" крашеными яйцами друг с другом, смотря, чье яйцо потрескается первым. И так - до определения абсолютного победителя за столом.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6394" name="Picture 10" descr="https://shkolazhizni.ru/img/content/i127/127211_or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24544" y="139383"/>
            <a:ext cx="10009112" cy="67186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5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8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770" decel="100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770" decel="100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9" dur="77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1" dur="77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bg-web-paskah-fi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1520" y="260648"/>
            <a:ext cx="8640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</a:rPr>
              <a:t>Самое главное, что вы должны запомнить, Пасха – день всеобщего равенства, любви и милосердия. Не обижайте младших, будьте внимательны и послушны старшим, щедры к бедным, добры к нашим четвероногим и крылатым друзьям.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pic>
        <p:nvPicPr>
          <p:cNvPr id="24578" name="Picture 2" descr="https://www.beesona.ru/upload/972/e9a48e33c707dfb1852063aaee1f20b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16832"/>
            <a:ext cx="4600575" cy="2771776"/>
          </a:xfrm>
          <a:prstGeom prst="rect">
            <a:avLst/>
          </a:prstGeom>
          <a:noFill/>
        </p:spPr>
      </p:pic>
      <p:pic>
        <p:nvPicPr>
          <p:cNvPr id="24580" name="Picture 4" descr="https://i.pinimg.com/originals/56/19/de/5619de898b61037bc1b74af14a073d0c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73133" y="1916832"/>
            <a:ext cx="4670867" cy="3744416"/>
          </a:xfrm>
          <a:prstGeom prst="rect">
            <a:avLst/>
          </a:prstGeom>
          <a:noFill/>
        </p:spPr>
      </p:pic>
      <p:pic>
        <p:nvPicPr>
          <p:cNvPr id="24582" name="Picture 6" descr="https://4.bp.blogspot.com/-JKzCss7ccxU/V9yGC_B-GAI/AAAAAAAC17c/0VCHWW5IhwkD_xtaNUijXorUW54FC2aYQCLcB/s1600/8107909%2B%25281%2529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149080"/>
            <a:ext cx="5040560" cy="3150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70" decel="100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70" decel="100000"/>
                                        <p:tgtEl>
                                          <p:spTgt spid="2458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bg-web-paskah-fi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42900"/>
            <a:ext cx="914400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714480" y="2571744"/>
            <a:ext cx="5286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Спасибо за внимание!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bg-web-paskah-fi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692696"/>
            <a:ext cx="91440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00" b="1" i="1" dirty="0" smtClean="0">
                <a:solidFill>
                  <a:srgbClr val="C00000"/>
                </a:solidFill>
              </a:rPr>
              <a:t>Приближается праздник Светлого Христова Воскресения – Пасха. Это большое событие в жизни христиан и отмечается с огромным торжеством и радостью.</a:t>
            </a:r>
            <a:endParaRPr lang="ru-RU" sz="1900" b="1" i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orig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486235" y="1124744"/>
            <a:ext cx="4914219" cy="573325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0"/>
            <a:ext cx="91440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00" b="1" i="1" dirty="0" smtClean="0">
                <a:solidFill>
                  <a:srgbClr val="002060"/>
                </a:solidFill>
              </a:rPr>
              <a:t>Привет, ребята! Я пасхальный заяц. Вы знаете, о каком празднике я вам сегодня расскажу?</a:t>
            </a:r>
            <a:endParaRPr lang="ru-RU" sz="1900" b="1" i="1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47864" y="1484784"/>
            <a:ext cx="55983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В христианском календаре самый главный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праздник – Пасха. Пасха – очень древний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праздник, но для христиан он приобрел особое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значение. Сын Божий Иисус был распят на кресте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за грехи людские.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1" name="Рисунок 10" descr="jesus-christ-on-the-cross-png-clip-art-image-gallery-jesus-on-the-cross-png-free-8000_6400.png"/>
          <p:cNvPicPr>
            <a:picLocks noChangeAspect="1"/>
          </p:cNvPicPr>
          <p:nvPr/>
        </p:nvPicPr>
        <p:blipFill>
          <a:blip r:embed="rId4" cstate="print">
            <a:lum bright="-10000" contrast="20000"/>
          </a:blip>
          <a:stretch>
            <a:fillRect/>
          </a:stretch>
        </p:blipFill>
        <p:spPr>
          <a:xfrm>
            <a:off x="3419872" y="2564903"/>
            <a:ext cx="5366371" cy="42930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bg-web-paskah-fi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79712" y="188640"/>
            <a:ext cx="51480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Но на третий день после смерти он воскрес!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Поэтому мы знаем, что наша душа бессмертна.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А случилось это именно на Пасху. С тех пор мы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каждый год празднуем Светлое Воскресенье!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34542_zajaczek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540568" y="897878"/>
            <a:ext cx="5040560" cy="5960122"/>
          </a:xfrm>
          <a:prstGeom prst="rect">
            <a:avLst/>
          </a:prstGeom>
        </p:spPr>
      </p:pic>
      <p:pic>
        <p:nvPicPr>
          <p:cNvPr id="23554" name="Picture 2" descr="http://www.playcast.ru/uploads/2019/04/24/2696380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5954" y="1340768"/>
            <a:ext cx="5028046" cy="489654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За неделю до Пасхи в воскресенье празднуется праздник, называемый Вербным воскресением.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Освященную в этот день вербу хранят в течение целого года.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Считается, что освященная верба приобретает чудодейственную силу,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способствующую изгнанию нечистых духов.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3558" name="Picture 6" descr="https://www.chitalnya.ru/upload3/912/11b210a2908b848e905bc9599de84b4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1" y="864096"/>
            <a:ext cx="8892480" cy="67305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android.w-dog.info/wallpapers/0/3/466928366968763/vetochki-verby-krashenki-pasxa.jpg"/>
          <p:cNvPicPr>
            <a:picLocks noChangeAspect="1" noChangeArrowheads="1"/>
          </p:cNvPicPr>
          <p:nvPr/>
        </p:nvPicPr>
        <p:blipFill>
          <a:blip r:embed="rId2" cstate="print"/>
          <a:srcRect l="983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А теперь давайте немного отдохнем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548680"/>
            <a:ext cx="94330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Стол пасхальный накрываем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Веткой вербы украшаем </a:t>
            </a:r>
            <a:r>
              <a:rPr lang="ru-RU" b="1" i="1" dirty="0" smtClean="0">
                <a:solidFill>
                  <a:srgbClr val="C00000"/>
                </a:solidFill>
              </a:rPr>
              <a:t>(показ ладонями)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Из печи несем куличи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А от курочки – яички </a:t>
            </a:r>
            <a:r>
              <a:rPr lang="ru-RU" b="1" i="1" dirty="0" smtClean="0">
                <a:solidFill>
                  <a:srgbClr val="C00000"/>
                </a:solidFill>
              </a:rPr>
              <a:t>(пальцами рисуют по воздуху)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Дай нам, курочка, яичко простое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Мы его распишем – будет золотое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Яйцо – символ жизни, любви и надежды!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Нарядим яйца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в пасхальные одежды </a:t>
            </a:r>
            <a:r>
              <a:rPr lang="ru-RU" b="1" i="1" dirty="0" smtClean="0">
                <a:solidFill>
                  <a:srgbClr val="C00000"/>
                </a:solidFill>
              </a:rPr>
              <a:t>(руки на поясе, повороты туловища)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Своему дружку Егорке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Нарисую мотылька </a:t>
            </a:r>
            <a:r>
              <a:rPr lang="ru-RU" b="1" i="1" dirty="0" smtClean="0">
                <a:solidFill>
                  <a:srgbClr val="C00000"/>
                </a:solidFill>
              </a:rPr>
              <a:t>(машут руками как мотыльки)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Без отцовской пусть без порки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Будет жизнь его легка!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Ну, а я подруге Оле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Разрисую все фасолью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Будет ей жених богатый </a:t>
            </a:r>
            <a:r>
              <a:rPr lang="ru-RU" b="1" i="1" dirty="0" smtClean="0">
                <a:solidFill>
                  <a:srgbClr val="C00000"/>
                </a:solidFill>
              </a:rPr>
              <a:t>(показ бровей, веснушек)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Симпатичный, конопатый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А соседским близнецам нарисуем солнце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Пусть заглядывает чаще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Солнце к ним в оконце! </a:t>
            </a:r>
            <a:r>
              <a:rPr lang="ru-RU" b="1" i="1" dirty="0" smtClean="0">
                <a:solidFill>
                  <a:srgbClr val="C00000"/>
                </a:solidFill>
              </a:rPr>
              <a:t>(Круговые движения руками)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30" name="Picture 6" descr="https://img1.postila.ru/storage/4640000/4623775/7e8b30c66a506ebe8d7d8604910417c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76672"/>
            <a:ext cx="2381250" cy="2924176"/>
          </a:xfrm>
          <a:prstGeom prst="rect">
            <a:avLst/>
          </a:prstGeom>
          <a:noFill/>
        </p:spPr>
      </p:pic>
      <p:pic>
        <p:nvPicPr>
          <p:cNvPr id="1032" name="Picture 8" descr="https://img-fotki.yandex.ru/get/4132/181450557.63/0_a3d93_22f04bbb_orig.jpg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861048"/>
            <a:ext cx="2736304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bg-web-paskah-fi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На Пасху готовят специальную обрядовую еду. Как вы думаете, что это за еда? 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332656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Она включает в себя пасху из творога, куличи и крашеные яйца.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2530" name="Picture 2" descr="https://img-fotki.yandex.ru/get/6436/181450557.63/0_a3d83_7638ee5e_orig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0688"/>
            <a:ext cx="4536504" cy="4536504"/>
          </a:xfrm>
          <a:prstGeom prst="rect">
            <a:avLst/>
          </a:prstGeom>
          <a:noFill/>
        </p:spPr>
      </p:pic>
      <p:pic>
        <p:nvPicPr>
          <p:cNvPr id="22534" name="Picture 6" descr="https://fotovitrina.com.ua/images/easte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67600" y="642918"/>
            <a:ext cx="6176400" cy="65921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bg-web-paskah-fi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4290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 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i="1" dirty="0" smtClean="0">
              <a:solidFill>
                <a:srgbClr val="C00000"/>
              </a:solidFill>
            </a:endParaRPr>
          </a:p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Главный символ праздника - красное яйцо.</a:t>
            </a:r>
          </a:p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Яйцо – это маленькое чудо, это символ жизни. Раньше считалось красное яйцо – символ солнца, нового дела, новой жизни.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3429000"/>
            <a:ext cx="8352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А почему именно красное яйцо является символом Пасхи?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378904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Красный цвет – это цвет радости. И ещё это цвет крови, которой Христос освятил жизнь.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13" name="Рисунок 12" descr="HTB12UX9d4SYBuNjSsphq6zGvVXaB.jpg_q50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1670" y="642918"/>
            <a:ext cx="4714908" cy="3500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bg-web-paskah-file.jpg"/>
          <p:cNvPicPr>
            <a:picLocks noChangeAspect="1"/>
          </p:cNvPicPr>
          <p:nvPr/>
        </p:nvPicPr>
        <p:blipFill>
          <a:blip r:embed="rId2" cstate="print"/>
          <a:srcRect b="3215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32040" y="0"/>
            <a:ext cx="3995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А вы знаете, куда утром в пасхальное воскресенье ходят ваши родители?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21506" name="Picture 2" descr="https://i.pinimg.com/originals/70/17/86/701786dc36411c59a50b0fe3c59dfe7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AFBFD8"/>
              </a:clrFrom>
              <a:clrTo>
                <a:srgbClr val="AFBFD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4848302" cy="6858000"/>
          </a:xfrm>
          <a:prstGeom prst="roundRect">
            <a:avLst/>
          </a:prstGeom>
          <a:noFill/>
        </p:spPr>
      </p:pic>
      <p:pic>
        <p:nvPicPr>
          <p:cNvPr id="7" name="Рисунок 6" descr="Крол-пасхальный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5292080" y="2243977"/>
            <a:ext cx="2592288" cy="461402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716016" y="2492896"/>
            <a:ext cx="44279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В субботу на воскресенье наступала пасхальная ночь. Верующие люди шли в церковь, брали с собой для освещения куличи и яйца. Дома оставались только маленькие дети, да глубокие старики.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88024" y="720080"/>
            <a:ext cx="43559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Седьмой день недели был назван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«Воскресеньем» именно поэтому, что Христов воскрес этот день. В пасхальное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воскресенье люди посещают церковь, где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батюшка освящает куличи, яйца.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bg-web-paskah-fi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 Пасхе готовились, начиная с Великого или Чистого четверга. В этот день весь дом убирали до сверкающей чистоты, красили и расписывали яйца, готовили пасху, пекли куличи и мелкие мучные изделия в виде барашков, петушков, голубков;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5dda02f77002bcb1aabf8314e5d4371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19464" y="692696"/>
            <a:ext cx="4824536" cy="5581082"/>
          </a:xfrm>
          <a:prstGeom prst="rect">
            <a:avLst/>
          </a:prstGeom>
        </p:spPr>
      </p:pic>
      <p:pic>
        <p:nvPicPr>
          <p:cNvPr id="5" name="Рисунок 4" descr="100567507_Pashalnuyy_zaychik_ZHivoy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468560" y="980728"/>
            <a:ext cx="4752528" cy="4752528"/>
          </a:xfrm>
          <a:prstGeom prst="rect">
            <a:avLst/>
          </a:prstGeom>
        </p:spPr>
      </p:pic>
      <p:pic>
        <p:nvPicPr>
          <p:cNvPr id="20482" name="Picture 2" descr="https://otvet.imgsmail.ru/download/875a8375f91de049494d6073098e8a2f_835fc930de4a11384128205108258bc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3356992"/>
            <a:ext cx="1368152" cy="1368152"/>
          </a:xfrm>
          <a:prstGeom prst="rect">
            <a:avLst/>
          </a:prstGeom>
          <a:noFill/>
        </p:spPr>
      </p:pic>
      <p:pic>
        <p:nvPicPr>
          <p:cNvPr id="20486" name="Picture 6" descr="https://avatars.mds.yandex.net/get-pdb/1741659/4992f50f-3836-4108-a0fb-23968b1d5699/orig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800" y="1268760"/>
            <a:ext cx="3433881" cy="14651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NZ7cXs.jpg"/>
          <p:cNvPicPr>
            <a:picLocks noChangeAspect="1"/>
          </p:cNvPicPr>
          <p:nvPr/>
        </p:nvPicPr>
        <p:blipFill>
          <a:blip r:embed="rId2" cstate="print">
            <a:lum bright="-10000" contrast="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А теперь давайте немного разомнемся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14338" name="Picture 2" descr="https://img1.liveinternet.ru/images/attach/c/2/73/279/73279399_Conigliettovolant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0"/>
            <a:ext cx="2448272" cy="3969005"/>
          </a:xfrm>
          <a:prstGeom prst="rect">
            <a:avLst/>
          </a:prstGeom>
          <a:noFill/>
        </p:spPr>
      </p:pic>
      <p:pic>
        <p:nvPicPr>
          <p:cNvPr id="6" name="Рисунок 5" descr="34542_zajaczek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23728" y="980728"/>
            <a:ext cx="3816424" cy="451266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355976" y="404664"/>
            <a:ext cx="4572000" cy="59400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Солнышко, солнышко, выйди скорее,</a:t>
            </a:r>
          </a:p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Будь к нам подобрее.</a:t>
            </a:r>
          </a:p>
          <a:p>
            <a:pPr algn="ctr"/>
            <a:r>
              <a:rPr lang="ru-RU" sz="1900" b="1" i="1" dirty="0" smtClean="0">
                <a:solidFill>
                  <a:srgbClr val="002060"/>
                </a:solidFill>
              </a:rPr>
              <a:t>(стоят)</a:t>
            </a:r>
            <a:endParaRPr lang="ru-RU" sz="19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А то детки плачут,</a:t>
            </a:r>
          </a:p>
          <a:p>
            <a:pPr algn="ctr"/>
            <a:r>
              <a:rPr lang="ru-RU" sz="1900" b="1" i="1" dirty="0" smtClean="0">
                <a:solidFill>
                  <a:srgbClr val="002060"/>
                </a:solidFill>
              </a:rPr>
              <a:t>(руки сложить на груди)</a:t>
            </a:r>
            <a:endParaRPr lang="ru-RU" sz="19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По камушкам скачут,</a:t>
            </a:r>
          </a:p>
          <a:p>
            <a:pPr algn="ctr"/>
            <a:r>
              <a:rPr lang="ru-RU" sz="1900" b="1" i="1" dirty="0" smtClean="0">
                <a:solidFill>
                  <a:srgbClr val="002060"/>
                </a:solidFill>
              </a:rPr>
              <a:t>(прыгают, поворачиваясь на месте)</a:t>
            </a:r>
            <a:endParaRPr lang="ru-RU" sz="19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Они скачут за селом,</a:t>
            </a:r>
          </a:p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Руки, ноги колесом.</a:t>
            </a:r>
          </a:p>
          <a:p>
            <a:pPr algn="ctr"/>
            <a:r>
              <a:rPr lang="ru-RU" sz="1900" b="1" i="1" dirty="0" smtClean="0">
                <a:solidFill>
                  <a:srgbClr val="002060"/>
                </a:solidFill>
              </a:rPr>
              <a:t>(берутся за руки и раскручивают круг, пока он не разорвется)</a:t>
            </a:r>
            <a:r>
              <a:rPr lang="ru-RU" sz="1900" b="1" dirty="0" smtClean="0">
                <a:solidFill>
                  <a:srgbClr val="002060"/>
                </a:solidFill>
              </a:rPr>
              <a:t>.</a:t>
            </a:r>
          </a:p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Дети садятся, а Солнышко остается в центре зала.</a:t>
            </a:r>
          </a:p>
          <a:p>
            <a:pPr algn="ctr"/>
            <a:r>
              <a:rPr lang="ru-RU" sz="1900" b="1" u="sng" dirty="0" smtClean="0">
                <a:solidFill>
                  <a:srgbClr val="002060"/>
                </a:solidFill>
              </a:rPr>
              <a:t>Солнышко</a:t>
            </a:r>
            <a:r>
              <a:rPr lang="ru-RU" sz="1900" b="1" dirty="0" smtClean="0">
                <a:solidFill>
                  <a:srgbClr val="002060"/>
                </a:solidFill>
              </a:rPr>
              <a:t>:</a:t>
            </a:r>
          </a:p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Я солнце ясное! Я солнце красное!</a:t>
            </a:r>
          </a:p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Землю я обогреваю</a:t>
            </a:r>
          </a:p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С Пасхой всех поздравляю!</a:t>
            </a:r>
          </a:p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Счастья всем желаю</a:t>
            </a:r>
          </a:p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И яйцом пасхальным угощаю!</a:t>
            </a:r>
          </a:p>
          <a:p>
            <a:pPr algn="ctr"/>
            <a:r>
              <a:rPr lang="ru-RU" sz="1900" b="1" u="sng" dirty="0" smtClean="0">
                <a:solidFill>
                  <a:srgbClr val="002060"/>
                </a:solidFill>
              </a:rPr>
              <a:t>Вот оно какое</a:t>
            </a:r>
            <a:r>
              <a:rPr lang="ru-RU" sz="1900" b="1" dirty="0" smtClean="0">
                <a:solidFill>
                  <a:srgbClr val="002060"/>
                </a:solidFill>
              </a:rPr>
              <a:t>: большое-пребольшое!</a:t>
            </a:r>
            <a:endParaRPr lang="ru-RU" sz="19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689</Words>
  <Application>Microsoft Office PowerPoint</Application>
  <PresentationFormat>Экран (4:3)</PresentationFormat>
  <Paragraphs>121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Нася</dc:creator>
  <cp:lastModifiedBy>... Данил</cp:lastModifiedBy>
  <cp:revision>16</cp:revision>
  <dcterms:created xsi:type="dcterms:W3CDTF">2020-02-29T14:43:22Z</dcterms:created>
  <dcterms:modified xsi:type="dcterms:W3CDTF">2024-02-19T10:18:16Z</dcterms:modified>
</cp:coreProperties>
</file>