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61" r:id="rId6"/>
    <p:sldId id="259" r:id="rId7"/>
    <p:sldId id="260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440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A421-955F-4DC4-B9AE-20F9A276465A}" type="datetimeFigureOut">
              <a:rPr lang="ru-RU" smtClean="0"/>
              <a:pPr/>
              <a:t>07.10.2025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7FC8-CA75-4EA7-A718-BF775EDBB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A421-955F-4DC4-B9AE-20F9A276465A}" type="datetimeFigureOut">
              <a:rPr lang="ru-RU" smtClean="0"/>
              <a:pPr/>
              <a:t>07.10.2025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7FC8-CA75-4EA7-A718-BF775EDBB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A421-955F-4DC4-B9AE-20F9A276465A}" type="datetimeFigureOut">
              <a:rPr lang="ru-RU" smtClean="0"/>
              <a:pPr/>
              <a:t>07.10.2025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7FC8-CA75-4EA7-A718-BF775EDBB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A421-955F-4DC4-B9AE-20F9A276465A}" type="datetimeFigureOut">
              <a:rPr lang="ru-RU" smtClean="0"/>
              <a:pPr/>
              <a:t>07.10.2025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7FC8-CA75-4EA7-A718-BF775EDBB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A421-955F-4DC4-B9AE-20F9A276465A}" type="datetimeFigureOut">
              <a:rPr lang="ru-RU" smtClean="0"/>
              <a:pPr/>
              <a:t>07.10.2025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7FC8-CA75-4EA7-A718-BF775EDBB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A421-955F-4DC4-B9AE-20F9A276465A}" type="datetimeFigureOut">
              <a:rPr lang="ru-RU" smtClean="0"/>
              <a:pPr/>
              <a:t>07.10.2025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7FC8-CA75-4EA7-A718-BF775EDBB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A421-955F-4DC4-B9AE-20F9A276465A}" type="datetimeFigureOut">
              <a:rPr lang="ru-RU" smtClean="0"/>
              <a:pPr/>
              <a:t>07.10.2025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7FC8-CA75-4EA7-A718-BF775EDBB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A421-955F-4DC4-B9AE-20F9A276465A}" type="datetimeFigureOut">
              <a:rPr lang="ru-RU" smtClean="0"/>
              <a:pPr/>
              <a:t>07.10.2025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7FC8-CA75-4EA7-A718-BF775EDBB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A421-955F-4DC4-B9AE-20F9A276465A}" type="datetimeFigureOut">
              <a:rPr lang="ru-RU" smtClean="0"/>
              <a:pPr/>
              <a:t>07.10.2025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7FC8-CA75-4EA7-A718-BF775EDBB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A421-955F-4DC4-B9AE-20F9A276465A}" type="datetimeFigureOut">
              <a:rPr lang="ru-RU" smtClean="0"/>
              <a:pPr/>
              <a:t>07.10.2025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7FC8-CA75-4EA7-A718-BF775EDBB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A421-955F-4DC4-B9AE-20F9A276465A}" type="datetimeFigureOut">
              <a:rPr lang="ru-RU" smtClean="0"/>
              <a:pPr/>
              <a:t>07.10.2025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7FC8-CA75-4EA7-A718-BF775EDBB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0A421-955F-4DC4-B9AE-20F9A276465A}" type="datetimeFigureOut">
              <a:rPr lang="ru-RU" smtClean="0"/>
              <a:pPr/>
              <a:t>07.10.2025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B7FC8-CA75-4EA7-A718-BF775EDBB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9980"/>
            <a:ext cx="6715172" cy="650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Логотип green &amp; blac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06" y="6500834"/>
            <a:ext cx="1800000" cy="2889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488516">
            <a:off x="4016178" y="1708053"/>
            <a:ext cx="30385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Хорошие поступки.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 green &amp; bl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6" y="6500834"/>
            <a:ext cx="1800000" cy="28891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000108"/>
            <a:ext cx="3214710" cy="311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 rot="577526">
            <a:off x="6960341" y="1663202"/>
            <a:ext cx="1857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Хорошие поступки.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71934" y="357166"/>
            <a:ext cx="1571636" cy="107157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357166"/>
            <a:ext cx="1714512" cy="107157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3108" y="357166"/>
            <a:ext cx="1714512" cy="107157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1643050"/>
            <a:ext cx="1714512" cy="107157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571480"/>
            <a:ext cx="1357322" cy="73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28"/>
            <a:ext cx="1643074" cy="120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357166"/>
            <a:ext cx="107157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7" descr="C:\Users\admin\Downloads\поступок6-Picsart-BackgroundRemove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1643050"/>
            <a:ext cx="1214446" cy="102742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0" y="0"/>
            <a:ext cx="9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Ответы.</a:t>
            </a:r>
            <a:endParaRPr lang="ru-RU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4282" y="2857496"/>
            <a:ext cx="1714512" cy="107157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43108" y="1643050"/>
            <a:ext cx="1714512" cy="107157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14282" y="4143380"/>
            <a:ext cx="1714512" cy="107157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43108" y="2857496"/>
            <a:ext cx="1714512" cy="107157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2" descr="C:\Users\admin\Downloads\поступок8-Picsart-BackgroundRemove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2786058"/>
            <a:ext cx="1143008" cy="1143008"/>
          </a:xfrm>
          <a:prstGeom prst="rect">
            <a:avLst/>
          </a:prstGeom>
          <a:noFill/>
        </p:spPr>
      </p:pic>
      <p:pic>
        <p:nvPicPr>
          <p:cNvPr id="21" name="Picture 4" descr="C:\Users\admin\Downloads\поступок10-Picsart-BackgroundRemover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28860" y="2928934"/>
            <a:ext cx="1000132" cy="1000132"/>
          </a:xfrm>
          <a:prstGeom prst="rect">
            <a:avLst/>
          </a:prstGeom>
          <a:noFill/>
        </p:spPr>
      </p:pic>
      <p:sp>
        <p:nvSpPr>
          <p:cNvPr id="22" name="Дуга 21"/>
          <p:cNvSpPr/>
          <p:nvPr/>
        </p:nvSpPr>
        <p:spPr>
          <a:xfrm rot="6683599">
            <a:off x="2004161" y="691123"/>
            <a:ext cx="349331" cy="1934705"/>
          </a:xfrm>
          <a:prstGeom prst="arc">
            <a:avLst>
              <a:gd name="adj1" fmla="val 16321550"/>
              <a:gd name="adj2" fmla="val 1777773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57422" y="1643050"/>
            <a:ext cx="1071570" cy="945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4" name="Прямая соединительная линия 23"/>
          <p:cNvCxnSpPr/>
          <p:nvPr/>
        </p:nvCxnSpPr>
        <p:spPr>
          <a:xfrm rot="5400000">
            <a:off x="2072464" y="2285198"/>
            <a:ext cx="714380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6" descr="C:\Users\admin\Downloads\поступок7-Picsart-BackgroundRemover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8596" y="4000504"/>
            <a:ext cx="1357290" cy="1357290"/>
          </a:xfrm>
          <a:prstGeom prst="rect">
            <a:avLst/>
          </a:prstGeom>
          <a:noFill/>
        </p:spPr>
      </p:pic>
      <p:sp>
        <p:nvSpPr>
          <p:cNvPr id="28" name="Скругленный прямоугольник 27"/>
          <p:cNvSpPr/>
          <p:nvPr/>
        </p:nvSpPr>
        <p:spPr>
          <a:xfrm>
            <a:off x="4000496" y="2857496"/>
            <a:ext cx="1714512" cy="107157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000496" y="1643050"/>
            <a:ext cx="1714512" cy="107157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143108" y="4143380"/>
            <a:ext cx="1643074" cy="107157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000496" y="4143380"/>
            <a:ext cx="1643074" cy="107157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Picture 4" descr="C:\Users\admin\Downloads\поступок17-Picsart-BackgroundRemover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43372" y="1500174"/>
            <a:ext cx="1285884" cy="1344333"/>
          </a:xfrm>
          <a:prstGeom prst="rect">
            <a:avLst/>
          </a:prstGeom>
          <a:noFill/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14810" y="2714620"/>
            <a:ext cx="128588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1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85984" y="4071942"/>
            <a:ext cx="121444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286248" y="4071942"/>
            <a:ext cx="114300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 green &amp; bl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6" y="6500834"/>
            <a:ext cx="1800000" cy="28891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642918"/>
            <a:ext cx="3340757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643702" y="1785926"/>
            <a:ext cx="19288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Плохие поступки.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00042"/>
            <a:ext cx="1785950" cy="107157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1785926"/>
            <a:ext cx="1785950" cy="107157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85984" y="500042"/>
            <a:ext cx="1785950" cy="107157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85984" y="1785926"/>
            <a:ext cx="1785950" cy="107157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admin\Downloads\поступок 4-Picsart-BackgroundRem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00042"/>
            <a:ext cx="1428760" cy="1245878"/>
          </a:xfrm>
          <a:prstGeom prst="rect">
            <a:avLst/>
          </a:prstGeom>
          <a:noFill/>
        </p:spPr>
      </p:pic>
      <p:pic>
        <p:nvPicPr>
          <p:cNvPr id="12" name="Picture 4" descr="C:\Users\admin\Downloads\поступок2-Picsart-BackgroundRem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857364"/>
            <a:ext cx="1214446" cy="952126"/>
          </a:xfrm>
          <a:prstGeom prst="rect">
            <a:avLst/>
          </a:prstGeom>
          <a:noFill/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571480"/>
            <a:ext cx="1357322" cy="100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1" descr="C:\Users\admin\Downloads\поступок5-Picsart-BackgroundRemove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1714488"/>
            <a:ext cx="1438348" cy="1285884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214282" y="3000372"/>
            <a:ext cx="1785950" cy="1071570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14811" y="1785926"/>
            <a:ext cx="1643074" cy="107157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285984" y="3000372"/>
            <a:ext cx="1785950" cy="107157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14810" y="3000372"/>
            <a:ext cx="1643074" cy="107157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3071810"/>
            <a:ext cx="928694" cy="101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7686" y="1928802"/>
            <a:ext cx="1214446" cy="1007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14" descr="C:\Users\admin\Downloads\поступок19-Picsart-BackgroundRemover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28860" y="2928934"/>
            <a:ext cx="1643074" cy="1173155"/>
          </a:xfrm>
          <a:prstGeom prst="rect">
            <a:avLst/>
          </a:prstGeom>
          <a:noFill/>
        </p:spPr>
      </p:pic>
      <p:pic>
        <p:nvPicPr>
          <p:cNvPr id="22" name="Picture 1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00562" y="2928934"/>
            <a:ext cx="114300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Скругленный прямоугольник 22"/>
          <p:cNvSpPr/>
          <p:nvPr/>
        </p:nvSpPr>
        <p:spPr>
          <a:xfrm>
            <a:off x="4214810" y="500042"/>
            <a:ext cx="1643074" cy="107157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286248" y="4286256"/>
            <a:ext cx="1571636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285984" y="4357694"/>
            <a:ext cx="1857388" cy="107157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14282" y="4357694"/>
            <a:ext cx="1785950" cy="1071594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2" descr="C:\Users\admin\Downloads\поступок18-Picsart-BackgroundRemover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00496" y="357166"/>
            <a:ext cx="1785950" cy="1453763"/>
          </a:xfrm>
          <a:prstGeom prst="rect">
            <a:avLst/>
          </a:prstGeom>
          <a:noFill/>
        </p:spPr>
      </p:pic>
      <p:pic>
        <p:nvPicPr>
          <p:cNvPr id="28" name="Picture 4" descr="C:\Users\admin\Downloads\поступок-Picsart-BackgroundRemover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429124" y="4286256"/>
            <a:ext cx="1428760" cy="1177298"/>
          </a:xfrm>
          <a:prstGeom prst="rect">
            <a:avLst/>
          </a:prstGeom>
          <a:noFill/>
        </p:spPr>
      </p:pic>
      <p:pic>
        <p:nvPicPr>
          <p:cNvPr id="29" name="Picture 1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643174" y="4500570"/>
            <a:ext cx="1143008" cy="85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1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00034" y="4429132"/>
            <a:ext cx="1143008" cy="9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Логотип green &amp; bl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6" y="6500834"/>
            <a:ext cx="1800000" cy="288915"/>
          </a:xfrm>
          <a:prstGeom prst="rect">
            <a:avLst/>
          </a:prstGeom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3" y="-1"/>
            <a:ext cx="6072231" cy="6881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214678" y="2071678"/>
            <a:ext cx="36433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Плохие поступки.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142852"/>
            <a:ext cx="4357718" cy="3071834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43438" y="142852"/>
            <a:ext cx="4357718" cy="3071834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3286124"/>
            <a:ext cx="4357718" cy="307183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Логотип green &amp; bl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6" y="6500834"/>
            <a:ext cx="1800000" cy="28891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643438" y="3286124"/>
            <a:ext cx="4357718" cy="3071834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4378890" cy="2355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0" y="-142900"/>
            <a:ext cx="47625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143248"/>
            <a:ext cx="321471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C:\Users\admin\Downloads\поступок6-Picsart-BackgroundRemov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3286124"/>
            <a:ext cx="3643338" cy="3082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142852"/>
            <a:ext cx="4357718" cy="307183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572000" y="142852"/>
            <a:ext cx="4357718" cy="307183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3286124"/>
            <a:ext cx="4357718" cy="3071834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Логотип green &amp; bl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6" y="6500834"/>
            <a:ext cx="1800000" cy="28891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643438" y="3286124"/>
            <a:ext cx="4357718" cy="307183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admin\Downloads\поступок8-Picsart-BackgroundRemov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-142900"/>
            <a:ext cx="3429024" cy="3429024"/>
          </a:xfrm>
          <a:prstGeom prst="rect">
            <a:avLst/>
          </a:prstGeom>
          <a:noFill/>
        </p:spPr>
      </p:pic>
      <p:pic>
        <p:nvPicPr>
          <p:cNvPr id="4100" name="Picture 4" descr="C:\Users\admin\Downloads\поступок10-Picsart-BackgroundRemov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3286124"/>
            <a:ext cx="3214710" cy="3214710"/>
          </a:xfrm>
          <a:prstGeom prst="rect">
            <a:avLst/>
          </a:prstGeom>
          <a:noFill/>
        </p:spPr>
      </p:pic>
      <p:pic>
        <p:nvPicPr>
          <p:cNvPr id="4102" name="Picture 6" descr="C:\Users\admin\Downloads\поступок7-Picsart-BackgroundRemov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2786058"/>
            <a:ext cx="3857652" cy="3857652"/>
          </a:xfrm>
          <a:prstGeom prst="rect">
            <a:avLst/>
          </a:prstGeom>
          <a:noFill/>
        </p:spPr>
      </p:pic>
      <p:sp>
        <p:nvSpPr>
          <p:cNvPr id="14" name="Дуга 13"/>
          <p:cNvSpPr/>
          <p:nvPr/>
        </p:nvSpPr>
        <p:spPr>
          <a:xfrm rot="6683599">
            <a:off x="5424724" y="-925999"/>
            <a:ext cx="1509259" cy="3014778"/>
          </a:xfrm>
          <a:prstGeom prst="arc">
            <a:avLst>
              <a:gd name="adj1" fmla="val 16221749"/>
              <a:gd name="adj2" fmla="val 54242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357166"/>
            <a:ext cx="315756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4964909" y="2035959"/>
            <a:ext cx="1714512" cy="7143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142852"/>
            <a:ext cx="4357718" cy="307183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43438" y="142852"/>
            <a:ext cx="4357718" cy="307183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3286124"/>
            <a:ext cx="4357718" cy="3071834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Логотип green &amp; bl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6" y="6500834"/>
            <a:ext cx="1800000" cy="28891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643438" y="3286124"/>
            <a:ext cx="4357718" cy="307183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6" name="Picture 4" descr="C:\Users\admin\Downloads\поступок17-Picsart-BackgroundRemov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-357214"/>
            <a:ext cx="4143404" cy="4143404"/>
          </a:xfrm>
          <a:prstGeom prst="rect">
            <a:avLst/>
          </a:prstGeom>
          <a:noFill/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-285776"/>
            <a:ext cx="378621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143248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2928934"/>
            <a:ext cx="364333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142852"/>
            <a:ext cx="4357718" cy="3071834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43438" y="142852"/>
            <a:ext cx="4357718" cy="3071834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3286124"/>
            <a:ext cx="4357718" cy="3071834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Логотип green &amp; bl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6" y="6500834"/>
            <a:ext cx="1800000" cy="28891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643438" y="3286124"/>
            <a:ext cx="4357718" cy="307183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admin\Downloads\поступок 4-Picsart-BackgroundRemov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85776"/>
            <a:ext cx="4762500" cy="4152900"/>
          </a:xfrm>
          <a:prstGeom prst="rect">
            <a:avLst/>
          </a:prstGeom>
          <a:noFill/>
        </p:spPr>
      </p:pic>
      <p:pic>
        <p:nvPicPr>
          <p:cNvPr id="3076" name="Picture 4" descr="C:\Users\admin\Downloads\поступок2-Picsart-BackgroundRemov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0"/>
            <a:ext cx="4373755" cy="3429024"/>
          </a:xfrm>
          <a:prstGeom prst="rect">
            <a:avLst/>
          </a:prstGeom>
          <a:noFill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286124"/>
            <a:ext cx="416795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3" name="Picture 11" descr="C:\Users\admin\Downloads\поступок5-Picsart-BackgroundRemov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81500" y="2786058"/>
            <a:ext cx="4762500" cy="4257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142852"/>
            <a:ext cx="4357718" cy="3071834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43438" y="142852"/>
            <a:ext cx="4357718" cy="307183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3286124"/>
            <a:ext cx="4357718" cy="307183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Логотип green &amp; bl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6" y="6500834"/>
            <a:ext cx="1800000" cy="28891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643438" y="3286124"/>
            <a:ext cx="4357718" cy="3071834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42852"/>
            <a:ext cx="2927339" cy="3209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57166"/>
            <a:ext cx="3357586" cy="278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 descr="C:\Users\admin\Downloads\поступок19-Picsart-BackgroundRemov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28934"/>
            <a:ext cx="4762500" cy="3400425"/>
          </a:xfrm>
          <a:prstGeom prst="rect">
            <a:avLst/>
          </a:prstGeom>
          <a:noFill/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3214686"/>
            <a:ext cx="300039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142852"/>
            <a:ext cx="4357718" cy="3071834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43438" y="142852"/>
            <a:ext cx="4357718" cy="307183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3286124"/>
            <a:ext cx="4357718" cy="307183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Логотип green &amp; bl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6" y="6500834"/>
            <a:ext cx="1800000" cy="28891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643438" y="3286124"/>
            <a:ext cx="4357718" cy="3071834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C:\Users\admin\Downloads\поступок18-Picsart-BackgroundRemov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7222" y="-214338"/>
            <a:ext cx="4762500" cy="3876675"/>
          </a:xfrm>
          <a:prstGeom prst="rect">
            <a:avLst/>
          </a:prstGeom>
          <a:noFill/>
        </p:spPr>
      </p:pic>
      <p:pic>
        <p:nvPicPr>
          <p:cNvPr id="19460" name="Picture 4" descr="C:\Users\admin\Downloads\поступок-Picsart-BackgroundRemov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-285776"/>
            <a:ext cx="4762500" cy="3924300"/>
          </a:xfrm>
          <a:prstGeom prst="rect">
            <a:avLst/>
          </a:prstGeom>
          <a:noFill/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3714752"/>
            <a:ext cx="3071834" cy="2305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70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3500438"/>
            <a:ext cx="3458392" cy="286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 green &amp; bl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6" y="6500834"/>
            <a:ext cx="1800000" cy="28891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286116" y="0"/>
            <a:ext cx="129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383F4E"/>
                </a:solidFill>
                <a:cs typeface="Arial" pitchFamily="34" charset="0"/>
              </a:rPr>
              <a:t>Инструкция.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357166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Дидактическая игра «Хорошие и плохие поступки».</a:t>
            </a:r>
            <a:endParaRPr lang="ru-RU" sz="1400" dirty="0" smtClean="0"/>
          </a:p>
          <a:p>
            <a:r>
              <a:rPr lang="ru-RU" sz="1400" b="1" dirty="0" smtClean="0"/>
              <a:t>Цель:</a:t>
            </a:r>
            <a:r>
              <a:rPr lang="ru-RU" sz="1400" dirty="0" smtClean="0"/>
              <a:t> Формирование у детей представлений о моральных нормах и правилах поведения в обществе, умения различать хорошие и плохие поступки и осознавать их последствия. Развитие эмоционального интеллекта и способности к </a:t>
            </a:r>
            <a:r>
              <a:rPr lang="ru-RU" sz="1400" dirty="0" err="1" smtClean="0"/>
              <a:t>эмпатии</a:t>
            </a:r>
            <a:r>
              <a:rPr lang="ru-RU" sz="1400" dirty="0" smtClean="0"/>
              <a:t>.</a:t>
            </a:r>
          </a:p>
          <a:p>
            <a:r>
              <a:rPr lang="ru-RU" sz="1400" b="1" dirty="0" smtClean="0"/>
              <a:t>Комплектация:</a:t>
            </a:r>
            <a:endParaRPr lang="ru-RU" sz="1400" dirty="0" smtClean="0"/>
          </a:p>
          <a:p>
            <a:r>
              <a:rPr lang="ru-RU" sz="1400" dirty="0" smtClean="0"/>
              <a:t>Сундук для складывания хороших поступков.</a:t>
            </a:r>
          </a:p>
          <a:p>
            <a:r>
              <a:rPr lang="ru-RU" sz="1400" dirty="0" smtClean="0"/>
              <a:t>Мусорный бак для складывания плохих поступков.</a:t>
            </a:r>
          </a:p>
          <a:p>
            <a:r>
              <a:rPr lang="ru-RU" sz="1400" dirty="0" smtClean="0"/>
              <a:t>12 карточек с изображениями хороших поступков.</a:t>
            </a:r>
          </a:p>
          <a:p>
            <a:r>
              <a:rPr lang="ru-RU" sz="1400" dirty="0" smtClean="0"/>
              <a:t>12 карточек с изображениями плохих поступков.</a:t>
            </a:r>
          </a:p>
          <a:p>
            <a:r>
              <a:rPr lang="ru-RU" sz="1400" b="1" dirty="0" smtClean="0"/>
              <a:t>Подготовка к игре:</a:t>
            </a:r>
            <a:endParaRPr lang="ru-RU" sz="1400" dirty="0" smtClean="0"/>
          </a:p>
          <a:p>
            <a:r>
              <a:rPr lang="ru-RU" sz="1400" dirty="0" smtClean="0"/>
              <a:t>Разложите сундук и мусорный бак на видном месте. Перемешайте карточки с изображениями и положите их стопкой рядом. Прежде чем начать игру, проведите с детьми беседу о том, что такое хорошие и плохие поступки, приведите примеры из жизни. Объясните, что хорошие поступки делают людей счастливыми, а плохие могут причинить вред и обиду.</a:t>
            </a:r>
          </a:p>
          <a:p>
            <a:r>
              <a:rPr lang="ru-RU" sz="1400" b="1" dirty="0" smtClean="0"/>
              <a:t>Ход игры:</a:t>
            </a:r>
            <a:endParaRPr lang="ru-RU" sz="1400" dirty="0" smtClean="0"/>
          </a:p>
          <a:p>
            <a:r>
              <a:rPr lang="ru-RU" sz="1400" dirty="0" smtClean="0"/>
              <a:t>Предлагайте детям по очереди брать по одной карточке из стопки.</a:t>
            </a:r>
          </a:p>
          <a:p>
            <a:r>
              <a:rPr lang="ru-RU" sz="1400" dirty="0" smtClean="0"/>
              <a:t>Внимательно рассматривайте изображение на карточке вместе с ребёнком.</a:t>
            </a:r>
          </a:p>
          <a:p>
            <a:r>
              <a:rPr lang="ru-RU" sz="1400" dirty="0" smtClean="0"/>
              <a:t>Обсудите: что изображено на картинке? Кто совершает поступок? Как этот поступок повлияет на других людей?</a:t>
            </a:r>
          </a:p>
          <a:p>
            <a:r>
              <a:rPr lang="ru-RU" sz="1400" dirty="0" smtClean="0"/>
              <a:t>Помогите ребёнку определить, хороший это поступок или плохой. Ориентируйтесь на его ответы и мягко направляйте его, если он испытывает затруднения.</a:t>
            </a:r>
          </a:p>
          <a:p>
            <a:r>
              <a:rPr lang="ru-RU" sz="1400" dirty="0" smtClean="0"/>
              <a:t>После определения характера поступка, ребёнок должен положить карточку в соответствующее место: хорошие поступки – в сундук, плохие – в мусорный бак.</a:t>
            </a:r>
          </a:p>
          <a:p>
            <a:r>
              <a:rPr lang="ru-RU" sz="1400" dirty="0" smtClean="0"/>
              <a:t>Продолжайте игру до тех пор, пока все карточки не будут распределены.</a:t>
            </a:r>
          </a:p>
          <a:p>
            <a:r>
              <a:rPr lang="ru-RU" sz="1400" b="1" dirty="0" smtClean="0"/>
              <a:t>После игры:</a:t>
            </a:r>
            <a:endParaRPr lang="ru-RU" sz="1400" dirty="0" smtClean="0"/>
          </a:p>
          <a:p>
            <a:r>
              <a:rPr lang="ru-RU" sz="1400" dirty="0" smtClean="0"/>
              <a:t>После того, как все карточки будут разложены, можно провести итоговую беседу. Спросите детей, какие поступки им больше всего запомнились. Попросите объяснить, почему важно совершать хорошие поступки и избегать плохих. Похвалите детей за участие и правильные ответы.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302</Words>
  <Application>Microsoft Office PowerPoint</Application>
  <PresentationFormat>Экран (4:3)</PresentationFormat>
  <Paragraphs>24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</cp:revision>
  <dcterms:created xsi:type="dcterms:W3CDTF">2025-10-04T18:37:26Z</dcterms:created>
  <dcterms:modified xsi:type="dcterms:W3CDTF">2025-10-07T16:49:20Z</dcterms:modified>
</cp:coreProperties>
</file>