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8" r:id="rId2"/>
    <p:sldId id="264" r:id="rId3"/>
    <p:sldId id="260" r:id="rId4"/>
    <p:sldId id="259" r:id="rId5"/>
    <p:sldId id="261" r:id="rId6"/>
    <p:sldId id="262" r:id="rId7"/>
    <p:sldId id="263" r:id="rId8"/>
    <p:sldId id="268" r:id="rId9"/>
    <p:sldId id="266" r:id="rId10"/>
    <p:sldId id="265" r:id="rId11"/>
    <p:sldId id="267" r:id="rId12"/>
    <p:sldId id="257" r:id="rId1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C7E5D6D-88DC-41CF-B323-F0017EA71E5F}">
          <p14:sldIdLst>
            <p14:sldId id="258"/>
            <p14:sldId id="264"/>
            <p14:sldId id="260"/>
            <p14:sldId id="259"/>
            <p14:sldId id="261"/>
            <p14:sldId id="262"/>
            <p14:sldId id="263"/>
            <p14:sldId id="268"/>
            <p14:sldId id="266"/>
            <p14:sldId id="265"/>
            <p14:sldId id="267"/>
            <p14:sldId id="257"/>
          </p14:sldIdLst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-1296" y="-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270EF4-F793-40BD-8750-91EF22200A25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6889E6-3C9E-427F-907D-182457FA64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490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3D315-968E-4932-8D00-1AA5A8825B78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B944-86BC-4EB7-9C50-FD408BAF6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588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3D315-968E-4932-8D00-1AA5A8825B78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B944-86BC-4EB7-9C50-FD408BAF6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999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3D315-968E-4932-8D00-1AA5A8825B78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B944-86BC-4EB7-9C50-FD408BAF6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614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3D315-968E-4932-8D00-1AA5A8825B78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B944-86BC-4EB7-9C50-FD408BAF6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293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3D315-968E-4932-8D00-1AA5A8825B78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B944-86BC-4EB7-9C50-FD408BAF6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71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3D315-968E-4932-8D00-1AA5A8825B78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B944-86BC-4EB7-9C50-FD408BAF6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877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3D315-968E-4932-8D00-1AA5A8825B78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B944-86BC-4EB7-9C50-FD408BAF6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611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3D315-968E-4932-8D00-1AA5A8825B78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B944-86BC-4EB7-9C50-FD408BAF6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551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3D315-968E-4932-8D00-1AA5A8825B78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B944-86BC-4EB7-9C50-FD408BAF6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785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3D315-968E-4932-8D00-1AA5A8825B78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B944-86BC-4EB7-9C50-FD408BAF6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17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3D315-968E-4932-8D00-1AA5A8825B78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FB944-86BC-4EB7-9C50-FD408BAF6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710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33D315-968E-4932-8D00-1AA5A8825B78}" type="datetimeFigureOut">
              <a:rPr lang="ru-RU" smtClean="0"/>
              <a:t>10.01.2022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FB944-86BC-4EB7-9C50-FD408BAF6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4135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gif"/><Relationship Id="rId5" Type="http://schemas.openxmlformats.org/officeDocument/2006/relationships/image" Target="../media/image45.gif"/><Relationship Id="rId4" Type="http://schemas.openxmlformats.org/officeDocument/2006/relationships/image" Target="../media/image4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gif"/><Relationship Id="rId4" Type="http://schemas.openxmlformats.org/officeDocument/2006/relationships/image" Target="../media/image4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gif"/><Relationship Id="rId11" Type="http://schemas.openxmlformats.org/officeDocument/2006/relationships/image" Target="../media/image58.gif"/><Relationship Id="rId5" Type="http://schemas.openxmlformats.org/officeDocument/2006/relationships/image" Target="../media/image52.jpeg"/><Relationship Id="rId10" Type="http://schemas.openxmlformats.org/officeDocument/2006/relationships/image" Target="../media/image57.gif"/><Relationship Id="rId4" Type="http://schemas.openxmlformats.org/officeDocument/2006/relationships/image" Target="../media/image51.jpeg"/><Relationship Id="rId9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7" Type="http://schemas.openxmlformats.org/officeDocument/2006/relationships/image" Target="../media/image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gif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5" Type="http://schemas.openxmlformats.org/officeDocument/2006/relationships/image" Target="../media/image12.gif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7" Type="http://schemas.openxmlformats.org/officeDocument/2006/relationships/image" Target="../media/image2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gif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gif"/><Relationship Id="rId3" Type="http://schemas.openxmlformats.org/officeDocument/2006/relationships/image" Target="../media/image27.jpeg"/><Relationship Id="rId7" Type="http://schemas.openxmlformats.org/officeDocument/2006/relationships/image" Target="../media/image31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gif"/><Relationship Id="rId5" Type="http://schemas.openxmlformats.org/officeDocument/2006/relationships/image" Target="../media/image41.gif"/><Relationship Id="rId4" Type="http://schemas.openxmlformats.org/officeDocument/2006/relationships/image" Target="../media/image4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>
            <a:extLst>
              <a:ext uri="{FF2B5EF4-FFF2-40B4-BE49-F238E27FC236}">
                <a16:creationId xmlns:a16="http://schemas.microsoft.com/office/drawing/2014/main" xmlns="" id="{B55CEB82-1A0D-4043-81E6-EA5FF5EF5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9330AFA-E645-4739-848B-AEF5EFE10377}"/>
              </a:ext>
            </a:extLst>
          </p:cNvPr>
          <p:cNvSpPr txBox="1"/>
          <p:nvPr/>
        </p:nvSpPr>
        <p:spPr>
          <a:xfrm>
            <a:off x="452762" y="381740"/>
            <a:ext cx="42701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Чудеса по вечерам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он показывает нам,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На его, друзья, экране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то моря шумят в тумане,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То плоды качает сад,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есть программы для ребят.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4448B0A-5DA7-47F7-BC28-40C06DBB7ED0}"/>
              </a:ext>
            </a:extLst>
          </p:cNvPr>
          <p:cNvSpPr txBox="1"/>
          <p:nvPr/>
        </p:nvSpPr>
        <p:spPr>
          <a:xfrm>
            <a:off x="5960616" y="520239"/>
            <a:ext cx="270768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</a:rPr>
              <a:t>Телевизор – это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</a:rPr>
              <a:t>особый электроприбор,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</a:rPr>
              <a:t>который передает на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</a:rPr>
              <a:t>расстояние озвученное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</a:rPr>
              <a:t>изображение.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6205AFE-A20A-425F-90A1-A539A3747F10}"/>
              </a:ext>
            </a:extLst>
          </p:cNvPr>
          <p:cNvSpPr txBox="1"/>
          <p:nvPr/>
        </p:nvSpPr>
        <p:spPr>
          <a:xfrm>
            <a:off x="5405022" y="197074"/>
            <a:ext cx="49537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002060"/>
                </a:solidFill>
                <a:effectLst/>
                <a:latin typeface="Times New Roman" panose="02020603050405020304" pitchFamily="18" charset="0"/>
              </a:rPr>
              <a:t>Правильно. А что такое телевизор?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A4B61B16-6CB6-4BC1-9028-F29D516EC4CB}"/>
              </a:ext>
            </a:extLst>
          </p:cNvPr>
          <p:cNvSpPr txBox="1"/>
          <p:nvPr/>
        </p:nvSpPr>
        <p:spPr>
          <a:xfrm>
            <a:off x="555965" y="5050719"/>
            <a:ext cx="58625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Ребята, а что такое телевидение? Вы знаете?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3282338-5053-43AF-A492-0EAA9082588C}"/>
              </a:ext>
            </a:extLst>
          </p:cNvPr>
          <p:cNvSpPr txBox="1"/>
          <p:nvPr/>
        </p:nvSpPr>
        <p:spPr>
          <a:xfrm>
            <a:off x="742765" y="5470976"/>
            <a:ext cx="457421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Это программа передач. Это то, что мы смотрим по телевизору, то, что по разным каналам нам показывают.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456A2629-1C74-4A9F-BB51-1343C0FE651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65" y="2136066"/>
            <a:ext cx="3959071" cy="2863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xmlns="" id="{00F241AD-7D6D-4D1E-A0D6-B279472C48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132" y="1995020"/>
            <a:ext cx="3962771" cy="2972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xmlns="" id="{1D41EDD4-7C99-4D9C-97DF-7AF3552495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1080" y="3239486"/>
            <a:ext cx="3626447" cy="343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0651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11" grpId="0"/>
      <p:bldP spid="13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>
            <a:extLst>
              <a:ext uri="{FF2B5EF4-FFF2-40B4-BE49-F238E27FC236}">
                <a16:creationId xmlns:a16="http://schemas.microsoft.com/office/drawing/2014/main" xmlns="" id="{B55CEB82-1A0D-4043-81E6-EA5FF5EF5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B2B22D5-8548-4A25-A9E3-9495D05044EE}"/>
              </a:ext>
            </a:extLst>
          </p:cNvPr>
          <p:cNvSpPr txBox="1"/>
          <p:nvPr/>
        </p:nvSpPr>
        <p:spPr>
          <a:xfrm>
            <a:off x="106532" y="100756"/>
            <a:ext cx="49537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Какой вред приносит телевидение?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F3B3B21-54D0-4AC5-903F-1F83BE4AB52A}"/>
              </a:ext>
            </a:extLst>
          </p:cNvPr>
          <p:cNvSpPr txBox="1"/>
          <p:nvPr/>
        </p:nvSpPr>
        <p:spPr>
          <a:xfrm>
            <a:off x="4572001" y="-112736"/>
            <a:ext cx="495374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b="1" i="1" dirty="0">
              <a:solidFill>
                <a:srgbClr val="C00000"/>
              </a:solidFill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rgbClr val="C00000"/>
                </a:solidFill>
              </a:rPr>
              <a:t>Нарушение зрения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rgbClr val="C00000"/>
                </a:solidFill>
              </a:rPr>
              <a:t>Переутомление, усталость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rgbClr val="C00000"/>
                </a:solidFill>
              </a:rPr>
              <a:t>Малоподвижность, ожирение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rgbClr val="C00000"/>
                </a:solidFill>
              </a:rPr>
              <a:t>Общение одностороннее, ребенок не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</a:rPr>
              <a:t>является собеседником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rgbClr val="C00000"/>
                </a:solidFill>
              </a:rPr>
              <a:t>Проблемы с концентрацией внимания и,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</a:rPr>
              <a:t>Следовательно, с памятью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rgbClr val="C00000"/>
                </a:solidFill>
              </a:rPr>
              <a:t>Развитие неврозов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rgbClr val="C00000"/>
                </a:solidFill>
              </a:rPr>
              <a:t>Нарушение сна, ребенок плохо засыпает и</a:t>
            </a:r>
          </a:p>
          <a:p>
            <a:pPr algn="ctr"/>
            <a:r>
              <a:rPr lang="ru-RU" b="1" i="1" dirty="0">
                <a:solidFill>
                  <a:srgbClr val="C00000"/>
                </a:solidFill>
              </a:rPr>
              <a:t>меньше спит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xmlns="" id="{2D1C6BB7-7029-4027-B05C-386DE06CB9C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92" y="181900"/>
            <a:ext cx="33337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xmlns="" id="{E6C1D8FD-EBC0-4B13-8D94-3DEED88867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04" y="3138932"/>
            <a:ext cx="3819824" cy="381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>
            <a:extLst>
              <a:ext uri="{FF2B5EF4-FFF2-40B4-BE49-F238E27FC236}">
                <a16:creationId xmlns:a16="http://schemas.microsoft.com/office/drawing/2014/main" xmlns="" id="{1D789069-2AC4-40DA-9529-4355614B2D5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3205172"/>
            <a:ext cx="4737809" cy="395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>
            <a:extLst>
              <a:ext uri="{FF2B5EF4-FFF2-40B4-BE49-F238E27FC236}">
                <a16:creationId xmlns:a16="http://schemas.microsoft.com/office/drawing/2014/main" xmlns="" id="{911AD99C-01AA-4C99-A265-4A9C3927118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4008" y="3077562"/>
            <a:ext cx="2170960" cy="976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98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>
            <a:extLst>
              <a:ext uri="{FF2B5EF4-FFF2-40B4-BE49-F238E27FC236}">
                <a16:creationId xmlns:a16="http://schemas.microsoft.com/office/drawing/2014/main" xmlns="" id="{A3A5B9F0-E54A-49B9-8D6B-3A3D8695FF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635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D21295E-B26E-4AC1-8DFD-50CCA46557AB}"/>
              </a:ext>
            </a:extLst>
          </p:cNvPr>
          <p:cNvSpPr txBox="1"/>
          <p:nvPr/>
        </p:nvSpPr>
        <p:spPr>
          <a:xfrm>
            <a:off x="328474" y="134357"/>
            <a:ext cx="49537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1" u="sng" dirty="0">
                <a:solidFill>
                  <a:srgbClr val="C00000"/>
                </a:solidFill>
              </a:rPr>
              <a:t>Правила просмотра телевизора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AA8F3211-81A6-4479-B1E3-F7663E12F6A1}"/>
              </a:ext>
            </a:extLst>
          </p:cNvPr>
          <p:cNvSpPr txBox="1"/>
          <p:nvPr/>
        </p:nvSpPr>
        <p:spPr>
          <a:xfrm>
            <a:off x="328474" y="772356"/>
            <a:ext cx="495374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>
              <a:buFont typeface="Wingdings" panose="05000000000000000000" pitchFamily="2" charset="2"/>
              <a:buChar char="v"/>
            </a:pPr>
            <a:r>
              <a:rPr lang="ru-RU" b="1" i="1" dirty="0">
                <a:solidFill>
                  <a:srgbClr val="C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Не садитесь к экрану слишком близко. Расстояние до телевизора должно быть 2-3 метра.</a:t>
            </a:r>
          </a:p>
          <a:p>
            <a:pPr marL="285750" indent="-285750" algn="ctr">
              <a:buFont typeface="Wingdings" panose="05000000000000000000" pitchFamily="2" charset="2"/>
              <a:buChar char="v"/>
            </a:pPr>
            <a:r>
              <a:rPr lang="ru-RU" b="1" i="1" dirty="0">
                <a:solidFill>
                  <a:srgbClr val="C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Обращайте особое внимание на освещение. Телевизор недопустимо смотреть как в полной темноте, так и при ярком свете.</a:t>
            </a:r>
          </a:p>
          <a:p>
            <a:pPr marL="285750" indent="-285750" algn="ctr">
              <a:buFont typeface="Wingdings" panose="05000000000000000000" pitchFamily="2" charset="2"/>
              <a:buChar char="v"/>
            </a:pPr>
            <a:r>
              <a:rPr lang="ru-RU" b="1" i="1" dirty="0">
                <a:solidFill>
                  <a:srgbClr val="C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Смотреть телевизор во время приёма пищи крайне не рекомендуется. Вы даже не догадываетесь, что наносите вред своему желудку.</a:t>
            </a:r>
          </a:p>
          <a:p>
            <a:pPr marL="285750" indent="-285750" algn="ctr">
              <a:buFont typeface="Wingdings" panose="05000000000000000000" pitchFamily="2" charset="2"/>
              <a:buChar char="v"/>
            </a:pPr>
            <a:r>
              <a:rPr lang="ru-RU" b="1" i="1" dirty="0">
                <a:solidFill>
                  <a:srgbClr val="C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Смотрите только те программы и передачи, которые предназначены для детей.</a:t>
            </a:r>
          </a:p>
          <a:p>
            <a:pPr marL="285750" indent="-285750" algn="ctr">
              <a:buFont typeface="Wingdings" panose="05000000000000000000" pitchFamily="2" charset="2"/>
              <a:buChar char="v"/>
            </a:pPr>
            <a:r>
              <a:rPr lang="ru-RU" b="1" i="1" dirty="0">
                <a:solidFill>
                  <a:srgbClr val="C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Дошкольникам можно смотреть телевизор не более 40 минут в день и только вместе со взрослыми. Обсуждайте увиденное.</a:t>
            </a:r>
          </a:p>
          <a:p>
            <a:pPr marL="285750" indent="-285750" algn="ctr">
              <a:buFont typeface="Wingdings" panose="05000000000000000000" pitchFamily="2" charset="2"/>
              <a:buChar char="v"/>
            </a:pPr>
            <a:r>
              <a:rPr lang="ru-RU" b="1" i="1" dirty="0">
                <a:solidFill>
                  <a:srgbClr val="C0000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Смотрите телевизор только в положении сидя.</a:t>
            </a:r>
          </a:p>
        </p:txBody>
      </p:sp>
      <p:pic>
        <p:nvPicPr>
          <p:cNvPr id="10244" name="Picture 4">
            <a:extLst>
              <a:ext uri="{FF2B5EF4-FFF2-40B4-BE49-F238E27FC236}">
                <a16:creationId xmlns:a16="http://schemas.microsoft.com/office/drawing/2014/main" xmlns="" id="{FC4FB547-F32F-417A-965A-F4D2B6A3F52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246" y="4537858"/>
            <a:ext cx="2601065" cy="199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>
            <a:extLst>
              <a:ext uri="{FF2B5EF4-FFF2-40B4-BE49-F238E27FC236}">
                <a16:creationId xmlns:a16="http://schemas.microsoft.com/office/drawing/2014/main" xmlns="" id="{F50886E9-8E42-4BAD-B378-F582404790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2214" y="685798"/>
            <a:ext cx="4417705" cy="323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>
            <a:extLst>
              <a:ext uri="{FF2B5EF4-FFF2-40B4-BE49-F238E27FC236}">
                <a16:creationId xmlns:a16="http://schemas.microsoft.com/office/drawing/2014/main" xmlns="" id="{B4B8F4A8-58DA-427F-BF35-E41861F23BF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1574" y="1675429"/>
            <a:ext cx="2165781" cy="163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547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DB574E92-C75F-4098-8492-50EBFE2815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>
            <a:extLst>
              <a:ext uri="{FF2B5EF4-FFF2-40B4-BE49-F238E27FC236}">
                <a16:creationId xmlns:a16="http://schemas.microsoft.com/office/drawing/2014/main" xmlns="" id="{91DE324F-5CD5-455A-A2F9-0F58C50FC8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699" y="594482"/>
            <a:ext cx="5341545" cy="2568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>
            <a:extLst>
              <a:ext uri="{FF2B5EF4-FFF2-40B4-BE49-F238E27FC236}">
                <a16:creationId xmlns:a16="http://schemas.microsoft.com/office/drawing/2014/main" xmlns="" id="{812EDDD1-DE98-43C0-AFF9-E46EF4D807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59" y="334977"/>
            <a:ext cx="3277606" cy="24582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>
            <a:extLst>
              <a:ext uri="{FF2B5EF4-FFF2-40B4-BE49-F238E27FC236}">
                <a16:creationId xmlns:a16="http://schemas.microsoft.com/office/drawing/2014/main" xmlns="" id="{431142EE-9AEF-46EE-AFAC-DD2AB9D8E3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1588" y="3187502"/>
            <a:ext cx="4277150" cy="3670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>
            <a:extLst>
              <a:ext uri="{FF2B5EF4-FFF2-40B4-BE49-F238E27FC236}">
                <a16:creationId xmlns:a16="http://schemas.microsoft.com/office/drawing/2014/main" xmlns="" id="{5595F30A-89EF-4932-A153-519B7DCB658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8382" y="3726242"/>
            <a:ext cx="1056025" cy="647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>
            <a:extLst>
              <a:ext uri="{FF2B5EF4-FFF2-40B4-BE49-F238E27FC236}">
                <a16:creationId xmlns:a16="http://schemas.microsoft.com/office/drawing/2014/main" xmlns="" id="{0F35B320-7F0F-43DF-BDC6-3BBD4D5D5F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47" y="2607969"/>
            <a:ext cx="4528241" cy="2236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2FEB25F-03A6-44B2-8500-342E9B10825A}"/>
              </a:ext>
            </a:extLst>
          </p:cNvPr>
          <p:cNvSpPr txBox="1"/>
          <p:nvPr/>
        </p:nvSpPr>
        <p:spPr>
          <a:xfrm>
            <a:off x="2879902" y="66334"/>
            <a:ext cx="63645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Рассмотри внимательно картинки и скажи, кто смотрит телевизор правильно, а кто нет, - и почему?</a:t>
            </a:r>
          </a:p>
        </p:txBody>
      </p:sp>
      <p:pic>
        <p:nvPicPr>
          <p:cNvPr id="9220" name="Picture 4">
            <a:extLst>
              <a:ext uri="{FF2B5EF4-FFF2-40B4-BE49-F238E27FC236}">
                <a16:creationId xmlns:a16="http://schemas.microsoft.com/office/drawing/2014/main" xmlns="" id="{DEE60B49-74DB-4A9B-BC25-2E40A730D5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40" y="4476337"/>
            <a:ext cx="2998352" cy="2315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2" name="Picture 16">
            <a:extLst>
              <a:ext uri="{FF2B5EF4-FFF2-40B4-BE49-F238E27FC236}">
                <a16:creationId xmlns:a16="http://schemas.microsoft.com/office/drawing/2014/main" xmlns="" id="{6F0ABE73-99F8-4B3A-A262-370A9F950A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7592" y="136489"/>
            <a:ext cx="3734348" cy="3734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6">
            <a:extLst>
              <a:ext uri="{FF2B5EF4-FFF2-40B4-BE49-F238E27FC236}">
                <a16:creationId xmlns:a16="http://schemas.microsoft.com/office/drawing/2014/main" xmlns="" id="{05785702-46E0-4B42-A893-C6AD0B3CF6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49" y="81771"/>
            <a:ext cx="3157093" cy="315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">
            <a:extLst>
              <a:ext uri="{FF2B5EF4-FFF2-40B4-BE49-F238E27FC236}">
                <a16:creationId xmlns:a16="http://schemas.microsoft.com/office/drawing/2014/main" xmlns="" id="{562DA64A-67FA-4C29-A190-62121D48C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0743" y="3766827"/>
            <a:ext cx="3734348" cy="3734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>
            <a:extLst>
              <a:ext uri="{FF2B5EF4-FFF2-40B4-BE49-F238E27FC236}">
                <a16:creationId xmlns:a16="http://schemas.microsoft.com/office/drawing/2014/main" xmlns="" id="{485CF797-583B-4F96-B882-805A98C81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383158"/>
            <a:ext cx="3734348" cy="3734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3BC47B6-5EE5-4152-9375-0141E3394E22}"/>
              </a:ext>
            </a:extLst>
          </p:cNvPr>
          <p:cNvSpPr txBox="1"/>
          <p:nvPr/>
        </p:nvSpPr>
        <p:spPr>
          <a:xfrm>
            <a:off x="145585" y="411385"/>
            <a:ext cx="933565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i="1" u="sng" dirty="0">
                <a:solidFill>
                  <a:srgbClr val="C00000"/>
                </a:solidFill>
              </a:rPr>
              <a:t>Телевидение – величайшее изобретение человечества, но оно не должно заменять живого человеческого общения.</a:t>
            </a:r>
          </a:p>
        </p:txBody>
      </p:sp>
      <p:pic>
        <p:nvPicPr>
          <p:cNvPr id="9234" name="Picture 18">
            <a:extLst>
              <a:ext uri="{FF2B5EF4-FFF2-40B4-BE49-F238E27FC236}">
                <a16:creationId xmlns:a16="http://schemas.microsoft.com/office/drawing/2014/main" xmlns="" id="{2D19ECF6-4722-4FDF-99F5-B4725021E6E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54" y="974305"/>
            <a:ext cx="5883695" cy="5883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8" name="Picture 22">
            <a:extLst>
              <a:ext uri="{FF2B5EF4-FFF2-40B4-BE49-F238E27FC236}">
                <a16:creationId xmlns:a16="http://schemas.microsoft.com/office/drawing/2014/main" xmlns="" id="{AB7E125B-D7FD-4716-8719-25A54373E2F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524" y="1686969"/>
            <a:ext cx="4541463" cy="454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823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xit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4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7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0" dur="2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3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6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9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5" dur="20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1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0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>
            <a:extLst>
              <a:ext uri="{FF2B5EF4-FFF2-40B4-BE49-F238E27FC236}">
                <a16:creationId xmlns:a16="http://schemas.microsoft.com/office/drawing/2014/main" xmlns="" id="{B55CEB82-1A0D-4043-81E6-EA5FF5EF5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57C64D8-AB63-469A-B02E-42EE07253460}"/>
              </a:ext>
            </a:extLst>
          </p:cNvPr>
          <p:cNvSpPr txBox="1"/>
          <p:nvPr/>
        </p:nvSpPr>
        <p:spPr>
          <a:xfrm>
            <a:off x="420581" y="363542"/>
            <a:ext cx="49537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А для чего нам нужен телевизор?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BB3AAF4-D816-4D32-94C5-877DE0594CAA}"/>
              </a:ext>
            </a:extLst>
          </p:cNvPr>
          <p:cNvSpPr txBox="1"/>
          <p:nvPr/>
        </p:nvSpPr>
        <p:spPr>
          <a:xfrm>
            <a:off x="4678533" y="346047"/>
            <a:ext cx="495374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Чтобы смотреть мультфильмы, фильмы, фильмы - сказки, сериалы, шоу, разные передачи.</a:t>
            </a:r>
            <a:endParaRPr lang="ru-RU" b="1" i="1" dirty="0">
              <a:solidFill>
                <a:srgbClr val="C0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F2D53BC-8D1A-459E-A993-2613471FC32B}"/>
              </a:ext>
            </a:extLst>
          </p:cNvPr>
          <p:cNvSpPr txBox="1"/>
          <p:nvPr/>
        </p:nvSpPr>
        <p:spPr>
          <a:xfrm>
            <a:off x="-379519" y="732874"/>
            <a:ext cx="51801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i="1" dirty="0">
                <a:ln w="0"/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Фильмы, новости, рекламу,</a:t>
            </a:r>
          </a:p>
          <a:p>
            <a:pPr algn="ctr"/>
            <a:r>
              <a:rPr lang="ru-RU" i="1" dirty="0">
                <a:ln w="0"/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Музыкальную программу,</a:t>
            </a:r>
          </a:p>
          <a:p>
            <a:pPr algn="ctr"/>
            <a:r>
              <a:rPr lang="ru-RU" i="1" dirty="0">
                <a:ln w="0"/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Шутки, мультики, сюрпризы</a:t>
            </a:r>
          </a:p>
          <a:p>
            <a:pPr algn="ctr"/>
            <a:r>
              <a:rPr lang="ru-RU" i="1" dirty="0">
                <a:ln w="0"/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Нам покажет телевизор.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xmlns="" id="{45338BDD-2D45-49BC-9642-E043BEEF7B2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9739" y="3716669"/>
            <a:ext cx="2981064" cy="3024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xmlns="" id="{74914177-67D0-4613-887F-C14DDBF7C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03" y="1966487"/>
            <a:ext cx="4128448" cy="4828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6">
            <a:extLst>
              <a:ext uri="{FF2B5EF4-FFF2-40B4-BE49-F238E27FC236}">
                <a16:creationId xmlns:a16="http://schemas.microsoft.com/office/drawing/2014/main" xmlns="" id="{590E9A50-D427-4D2D-845F-5144D874AA3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9739" y="1118042"/>
            <a:ext cx="3947254" cy="2960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3D15872-10A9-4831-A982-358D4E4B97F2}"/>
              </a:ext>
            </a:extLst>
          </p:cNvPr>
          <p:cNvSpPr txBox="1"/>
          <p:nvPr/>
        </p:nvSpPr>
        <p:spPr>
          <a:xfrm>
            <a:off x="4858470" y="5264244"/>
            <a:ext cx="495374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1" u="sng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мультфильм уже - это фильм, все кадры которого нарисованы. Они очень быстро сменяют друг друга, и кажется, как будто картинка на экране движется.</a:t>
            </a:r>
            <a:endParaRPr lang="ru-RU" b="1" i="1" u="sng" dirty="0">
              <a:solidFill>
                <a:srgbClr val="C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54EC2E4-9411-4C05-B9FB-70D80590CAF7}"/>
              </a:ext>
            </a:extLst>
          </p:cNvPr>
          <p:cNvSpPr txBox="1"/>
          <p:nvPr/>
        </p:nvSpPr>
        <p:spPr>
          <a:xfrm>
            <a:off x="93790" y="5571128"/>
            <a:ext cx="45631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u="sng" dirty="0">
                <a:solidFill>
                  <a:srgbClr val="C00000"/>
                </a:solidFill>
              </a:rPr>
              <a:t>фильм - </a:t>
            </a:r>
            <a:r>
              <a:rPr lang="ru-RU" b="1" i="1" u="sng" dirty="0">
                <a:solidFill>
                  <a:srgbClr val="C00000"/>
                </a:solidFill>
                <a:effectLst/>
                <a:latin typeface="Arial" panose="020B0604020202020204" pitchFamily="34" charset="0"/>
              </a:rPr>
              <a:t>совокупность движущихся изображений, связанных единым сюжетом.</a:t>
            </a:r>
            <a:endParaRPr lang="ru-RU" b="1" i="1" u="sng" dirty="0">
              <a:solidFill>
                <a:srgbClr val="C00000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66614313-61DF-4FE9-B401-D10E0CB3046E}"/>
              </a:ext>
            </a:extLst>
          </p:cNvPr>
          <p:cNvSpPr txBox="1"/>
          <p:nvPr/>
        </p:nvSpPr>
        <p:spPr>
          <a:xfrm>
            <a:off x="854477" y="588519"/>
            <a:ext cx="382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Ребята, вы знаете что такое фильм и мультфильм?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CB43F713-D6F5-4EA3-895F-74CA286F1A37}"/>
              </a:ext>
            </a:extLst>
          </p:cNvPr>
          <p:cNvSpPr txBox="1"/>
          <p:nvPr/>
        </p:nvSpPr>
        <p:spPr>
          <a:xfrm>
            <a:off x="4252403" y="567698"/>
            <a:ext cx="55019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b="1" dirty="0">
                <a:solidFill>
                  <a:srgbClr val="002060"/>
                </a:solidFill>
              </a:rPr>
              <a:t>Расскажите мне о своих любимых мультфильмах</a:t>
            </a:r>
          </a:p>
        </p:txBody>
      </p:sp>
      <p:pic>
        <p:nvPicPr>
          <p:cNvPr id="2058" name="Picture 10">
            <a:extLst>
              <a:ext uri="{FF2B5EF4-FFF2-40B4-BE49-F238E27FC236}">
                <a16:creationId xmlns:a16="http://schemas.microsoft.com/office/drawing/2014/main" xmlns="" id="{EB53550E-4272-4581-9709-CA485F21D1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05" y="1721315"/>
            <a:ext cx="5295516" cy="34921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xmlns="" id="{020A7ECA-7828-4732-9270-570C8F46B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174" y="894392"/>
            <a:ext cx="7022396" cy="428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291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  <p:bldP spid="12" grpId="0"/>
      <p:bldP spid="11" grpId="0"/>
      <p:bldP spid="16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>
            <a:extLst>
              <a:ext uri="{FF2B5EF4-FFF2-40B4-BE49-F238E27FC236}">
                <a16:creationId xmlns:a16="http://schemas.microsoft.com/office/drawing/2014/main" xmlns="" id="{B55CEB82-1A0D-4043-81E6-EA5FF5EF5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DB6F7121-9F81-4BDA-AD66-719A347B57C0}"/>
              </a:ext>
            </a:extLst>
          </p:cNvPr>
          <p:cNvSpPr txBox="1"/>
          <p:nvPr/>
        </p:nvSpPr>
        <p:spPr>
          <a:xfrm>
            <a:off x="363984" y="194387"/>
            <a:ext cx="938369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</a:rPr>
              <a:t>Первые телевизоры появились около 100 лет</a:t>
            </a:r>
          </a:p>
          <a:p>
            <a:r>
              <a:rPr lang="ru-RU" b="1" i="1" dirty="0">
                <a:solidFill>
                  <a:srgbClr val="002060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</a:rPr>
              <a:t>назад и были похожи на большие ящики с очень маленькими экранами и увеличительным  стеклом. Изображение у них было черно-белое, маленькое и нечеткое.</a:t>
            </a:r>
            <a:endParaRPr lang="ru-RU" b="1" i="1" dirty="0">
              <a:solidFill>
                <a:srgbClr val="002060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0A63465D-11E5-4918-8AB8-07341700C02F}"/>
              </a:ext>
            </a:extLst>
          </p:cNvPr>
          <p:cNvSpPr txBox="1"/>
          <p:nvPr/>
        </p:nvSpPr>
        <p:spPr>
          <a:xfrm>
            <a:off x="443882" y="5908062"/>
            <a:ext cx="92239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800" b="1" i="0" u="none" strike="noStrike" dirty="0">
                <a:solidFill>
                  <a:srgbClr val="00206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</a:rPr>
              <a:t>Современные телевизоры лёгкие, тонкие, с большими экранами и цветным изображением.</a:t>
            </a:r>
            <a:r>
              <a:rPr lang="ru-RU" sz="1400" b="1" dirty="0">
                <a:solidFill>
                  <a:srgbClr val="00206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Calibri" panose="020F0502020204030204" pitchFamily="34" charset="0"/>
              </a:rPr>
              <a:t> </a:t>
            </a:r>
            <a:r>
              <a:rPr lang="ru-RU" sz="1800" b="1" i="0" u="none" strike="noStrike" dirty="0">
                <a:solidFill>
                  <a:srgbClr val="002060"/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</a:rPr>
              <a:t>Взрослые, и дети любят смотреть телепередачи.</a:t>
            </a:r>
            <a:endParaRPr lang="ru-RU" sz="1400" b="1" i="0" dirty="0">
              <a:solidFill>
                <a:srgbClr val="002060"/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</a:effectLst>
              <a:latin typeface="Calibri" panose="020F0502020204030204" pitchFamily="34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CE89304B-7DA6-4F53-AFB0-C1AAFE2461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35"/>
          <a:stretch/>
        </p:blipFill>
        <p:spPr bwMode="auto">
          <a:xfrm>
            <a:off x="-674702" y="1323357"/>
            <a:ext cx="4687409" cy="3295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xmlns="" id="{741D75AB-A187-471E-94DA-BA625865C8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407" y="1700678"/>
            <a:ext cx="7136167" cy="4184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xmlns="" id="{C68F4850-8DE9-4423-939B-54CECA867B5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3278" y="2406613"/>
            <a:ext cx="1846555" cy="13201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>
            <a:extLst>
              <a:ext uri="{FF2B5EF4-FFF2-40B4-BE49-F238E27FC236}">
                <a16:creationId xmlns:a16="http://schemas.microsoft.com/office/drawing/2014/main" xmlns="" id="{86438C30-B86E-40CD-ABF9-8F94F34B63A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469" y="2406613"/>
            <a:ext cx="862542" cy="1034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7908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DB574E92-C75F-4098-8492-50EBFE2815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578E13AB-228F-4582-8F67-9340D28CA191}"/>
              </a:ext>
            </a:extLst>
          </p:cNvPr>
          <p:cNvSpPr txBox="1"/>
          <p:nvPr/>
        </p:nvSpPr>
        <p:spPr>
          <a:xfrm>
            <a:off x="0" y="0"/>
            <a:ext cx="99059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Если вы знаете передачи – хлопайте и называйте. Если нет – топайте.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2A79A57-6E77-4EFF-B544-D9DEF0AE8CAB}"/>
              </a:ext>
            </a:extLst>
          </p:cNvPr>
          <p:cNvSpPr txBox="1"/>
          <p:nvPr/>
        </p:nvSpPr>
        <p:spPr>
          <a:xfrm>
            <a:off x="523783" y="580432"/>
            <a:ext cx="257452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i="1" dirty="0">
                <a:solidFill>
                  <a:srgbClr val="C00000"/>
                </a:solidFill>
              </a:rPr>
              <a:t>«В МИРЕ ЖИВОТНЫХ» ВЕДУЩИЙ НИКОЛАЙ</a:t>
            </a:r>
          </a:p>
          <a:p>
            <a:pPr algn="ctr"/>
            <a:r>
              <a:rPr lang="ru-RU" sz="1600" b="1" i="1" dirty="0">
                <a:solidFill>
                  <a:srgbClr val="C00000"/>
                </a:solidFill>
              </a:rPr>
              <a:t>ДРОЗДОВ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7747614B-7CC2-475D-BB59-0940B8E0F258}"/>
              </a:ext>
            </a:extLst>
          </p:cNvPr>
          <p:cNvSpPr txBox="1"/>
          <p:nvPr/>
        </p:nvSpPr>
        <p:spPr>
          <a:xfrm>
            <a:off x="5396884" y="514283"/>
            <a:ext cx="49537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i="1" dirty="0">
                <a:solidFill>
                  <a:srgbClr val="C00000"/>
                </a:solidFill>
              </a:rPr>
              <a:t>НОВОСТИ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D8A2FFF-7BFB-4221-9C2C-A2727F54733E}"/>
              </a:ext>
            </a:extLst>
          </p:cNvPr>
          <p:cNvSpPr txBox="1"/>
          <p:nvPr/>
        </p:nvSpPr>
        <p:spPr>
          <a:xfrm>
            <a:off x="-328474" y="3651598"/>
            <a:ext cx="49537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i="1" dirty="0">
                <a:solidFill>
                  <a:srgbClr val="C00000"/>
                </a:solidFill>
              </a:rPr>
              <a:t>«ПОЛЕ ЧУДЕС» ВЕДУЩИЙ ЛЕОНИД</a:t>
            </a:r>
          </a:p>
          <a:p>
            <a:pPr algn="ctr"/>
            <a:r>
              <a:rPr lang="ru-RU" sz="1600" b="1" i="1" dirty="0">
                <a:solidFill>
                  <a:srgbClr val="C00000"/>
                </a:solidFill>
              </a:rPr>
              <a:t>ЯКУБОВИЧ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91B90A7-3398-43F4-96D5-5AC3FD912144}"/>
              </a:ext>
            </a:extLst>
          </p:cNvPr>
          <p:cNvSpPr txBox="1"/>
          <p:nvPr/>
        </p:nvSpPr>
        <p:spPr>
          <a:xfrm>
            <a:off x="5917299" y="3039842"/>
            <a:ext cx="49537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i="1" dirty="0">
                <a:solidFill>
                  <a:srgbClr val="C00000"/>
                </a:solidFill>
              </a:rPr>
              <a:t>«ДАВАЙТЕ РИСОВАТЬ»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28F7B1AB-AF4F-420C-BC3A-23E2D9550976}"/>
              </a:ext>
            </a:extLst>
          </p:cNvPr>
          <p:cNvSpPr txBox="1"/>
          <p:nvPr/>
        </p:nvSpPr>
        <p:spPr>
          <a:xfrm>
            <a:off x="5274859" y="6223779"/>
            <a:ext cx="539762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i="1" dirty="0">
                <a:solidFill>
                  <a:srgbClr val="C00000"/>
                </a:solidFill>
              </a:rPr>
              <a:t>«СМЕШАРИКИ»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CE834781-647F-4299-A810-9B43028599CD}"/>
              </a:ext>
            </a:extLst>
          </p:cNvPr>
          <p:cNvSpPr txBox="1"/>
          <p:nvPr/>
        </p:nvSpPr>
        <p:spPr>
          <a:xfrm>
            <a:off x="-887766" y="6067343"/>
            <a:ext cx="53976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i="1" dirty="0">
                <a:solidFill>
                  <a:srgbClr val="C00000"/>
                </a:solidFill>
              </a:rPr>
              <a:t>ЮМОРИСТИЧЕСКИЙ ЖУРНАЛ</a:t>
            </a:r>
          </a:p>
          <a:p>
            <a:pPr algn="ctr"/>
            <a:r>
              <a:rPr lang="ru-RU" sz="1600" b="1" i="1" dirty="0">
                <a:solidFill>
                  <a:srgbClr val="C00000"/>
                </a:solidFill>
              </a:rPr>
              <a:t>«ЕРАЛАШ»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5A5770B2-2576-44A3-8B50-63911A031BB5}"/>
              </a:ext>
            </a:extLst>
          </p:cNvPr>
          <p:cNvSpPr txBox="1"/>
          <p:nvPr/>
        </p:nvSpPr>
        <p:spPr>
          <a:xfrm>
            <a:off x="1831001" y="6449682"/>
            <a:ext cx="539762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i="1" dirty="0">
                <a:solidFill>
                  <a:srgbClr val="C00000"/>
                </a:solidFill>
              </a:rPr>
              <a:t>«СПОКОЙНОЙ НОЧИ, МАЛЫШИ!»</a:t>
            </a:r>
          </a:p>
        </p:txBody>
      </p:sp>
      <p:pic>
        <p:nvPicPr>
          <p:cNvPr id="19" name="Picture 2">
            <a:extLst>
              <a:ext uri="{FF2B5EF4-FFF2-40B4-BE49-F238E27FC236}">
                <a16:creationId xmlns:a16="http://schemas.microsoft.com/office/drawing/2014/main" xmlns="" id="{3222B34F-0B77-49C0-8E53-4B08731A8A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8992" y="314229"/>
            <a:ext cx="3285479" cy="188529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3528313B-5495-42D9-9478-43CD678C0A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0236" y="883614"/>
            <a:ext cx="3713221" cy="20886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xmlns="" id="{F9D9BECB-230B-4E5F-BF28-99E7BAEBB0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16" y="1651595"/>
            <a:ext cx="3349235" cy="188394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xmlns="" id="{38BFC60D-EF9A-43F4-ABA1-D9BC77FDE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7339" y="2252503"/>
            <a:ext cx="3961012" cy="222861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xmlns="" id="{ECA711F2-EBFC-4E7F-B3F9-B497F2085B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91" y="3993615"/>
            <a:ext cx="3602759" cy="202655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xmlns="" id="{AEAFB6BC-0DC1-4765-B36B-9F66CB621B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657" y="4392810"/>
            <a:ext cx="3065295" cy="204353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xmlns="" id="{43B5F990-BCE1-4952-B4E5-11E838F324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76" y="4120420"/>
            <a:ext cx="2348589" cy="204019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859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  <p:bldP spid="12" grpId="0"/>
      <p:bldP spid="16" grpId="0"/>
      <p:bldP spid="18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>
            <a:extLst>
              <a:ext uri="{FF2B5EF4-FFF2-40B4-BE49-F238E27FC236}">
                <a16:creationId xmlns:a16="http://schemas.microsoft.com/office/drawing/2014/main" xmlns="" id="{B55CEB82-1A0D-4043-81E6-EA5FF5EF5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3AC0FF9D-512C-4988-8493-67F6D3388452}"/>
              </a:ext>
            </a:extLst>
          </p:cNvPr>
          <p:cNvSpPr txBox="1"/>
          <p:nvPr/>
        </p:nvSpPr>
        <p:spPr>
          <a:xfrm>
            <a:off x="381740" y="160668"/>
            <a:ext cx="4953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002060"/>
                </a:solidFill>
                <a:effectLst/>
                <a:latin typeface="Arial" panose="020B0604020202020204" pitchFamily="34" charset="0"/>
              </a:rPr>
              <a:t>Кто работает на телевидение? Назовите профессии, связанные с ним.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B1F30D4A-2C21-474E-9DE5-273CE1CFDEE2}"/>
              </a:ext>
            </a:extLst>
          </p:cNvPr>
          <p:cNvSpPr txBox="1"/>
          <p:nvPr/>
        </p:nvSpPr>
        <p:spPr>
          <a:xfrm>
            <a:off x="6143347" y="160668"/>
            <a:ext cx="311606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1" u="sng" dirty="0">
                <a:solidFill>
                  <a:srgbClr val="C00000"/>
                </a:solidFill>
              </a:rPr>
              <a:t>Любая передача начинается со сценария. Его</a:t>
            </a:r>
          </a:p>
          <a:p>
            <a:pPr algn="ctr"/>
            <a:r>
              <a:rPr lang="ru-RU" b="1" i="1" u="sng" dirty="0">
                <a:solidFill>
                  <a:srgbClr val="C00000"/>
                </a:solidFill>
              </a:rPr>
              <a:t>пишет сценарист.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1D1FB5D-6378-4FCE-BB0B-064D22012FCA}"/>
              </a:ext>
            </a:extLst>
          </p:cNvPr>
          <p:cNvSpPr txBox="1"/>
          <p:nvPr/>
        </p:nvSpPr>
        <p:spPr>
          <a:xfrm>
            <a:off x="6489576" y="1083998"/>
            <a:ext cx="263666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Он решает, о чем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будет телепередача,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кто ее будет вести, о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чем рассказывать,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кого пригласят в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качестве гостей.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xmlns="" id="{83EF38B2-8887-4893-B658-399E340E2DC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6248" y="232952"/>
            <a:ext cx="1747099" cy="1148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xmlns="" id="{D15B9A25-C3FB-4DEE-A139-2ED42C4978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120" y="2986633"/>
            <a:ext cx="7661427" cy="4309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xmlns="" id="{778484D3-BC3E-4295-B2B8-4F8E6F69B06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4949" y="3134258"/>
            <a:ext cx="5826615" cy="3884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>
            <a:extLst>
              <a:ext uri="{FF2B5EF4-FFF2-40B4-BE49-F238E27FC236}">
                <a16:creationId xmlns:a16="http://schemas.microsoft.com/office/drawing/2014/main" xmlns="" id="{36CCADAC-49CF-4BC2-9131-5FEBE29D87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39" y="160668"/>
            <a:ext cx="5881533" cy="3349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xmlns="" id="{DA500001-B896-4EBA-8B33-2E151A4718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855" y="2250273"/>
            <a:ext cx="1705743" cy="1820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924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>
            <a:extLst>
              <a:ext uri="{FF2B5EF4-FFF2-40B4-BE49-F238E27FC236}">
                <a16:creationId xmlns:a16="http://schemas.microsoft.com/office/drawing/2014/main" xmlns="" id="{B55CEB82-1A0D-4043-81E6-EA5FF5EF5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A15F35C-A408-4735-9718-2176383EEC92}"/>
              </a:ext>
            </a:extLst>
          </p:cNvPr>
          <p:cNvSpPr txBox="1"/>
          <p:nvPr/>
        </p:nvSpPr>
        <p:spPr>
          <a:xfrm>
            <a:off x="159798" y="178423"/>
            <a:ext cx="4953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1" u="sng" dirty="0">
                <a:solidFill>
                  <a:srgbClr val="C00000"/>
                </a:solidFill>
              </a:rPr>
              <a:t>Когда написан замечательный сценарий за</a:t>
            </a:r>
          </a:p>
          <a:p>
            <a:pPr algn="ctr"/>
            <a:r>
              <a:rPr lang="ru-RU" b="1" i="1" u="sng" dirty="0">
                <a:solidFill>
                  <a:srgbClr val="C00000"/>
                </a:solidFill>
              </a:rPr>
              <a:t>работу берется режиссер.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85E62E5-5118-4041-AE6D-42F286E732EE}"/>
              </a:ext>
            </a:extLst>
          </p:cNvPr>
          <p:cNvSpPr txBox="1"/>
          <p:nvPr/>
        </p:nvSpPr>
        <p:spPr>
          <a:xfrm>
            <a:off x="-740" y="794389"/>
            <a:ext cx="495374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Режиссер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подбирает команду,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которая будет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работать над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телепередачей,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занимается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постановкой сцен.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4BF6B1F5-2002-475D-B125-2A91278D7887}"/>
              </a:ext>
            </a:extLst>
          </p:cNvPr>
          <p:cNvSpPr txBox="1"/>
          <p:nvPr/>
        </p:nvSpPr>
        <p:spPr>
          <a:xfrm>
            <a:off x="4829453" y="3570622"/>
            <a:ext cx="495374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1" u="sng" dirty="0">
                <a:solidFill>
                  <a:srgbClr val="C00000"/>
                </a:solidFill>
              </a:rPr>
              <a:t>Диктор – работник телевидения, читающий</a:t>
            </a:r>
          </a:p>
          <a:p>
            <a:pPr algn="ctr"/>
            <a:r>
              <a:rPr lang="ru-RU" b="1" i="1" u="sng" dirty="0">
                <a:solidFill>
                  <a:srgbClr val="C00000"/>
                </a:solidFill>
              </a:rPr>
              <a:t>перед камерой, перед микрофоном текст</a:t>
            </a:r>
          </a:p>
          <a:p>
            <a:pPr algn="ctr"/>
            <a:r>
              <a:rPr lang="ru-RU" b="1" i="1" u="sng" dirty="0">
                <a:solidFill>
                  <a:srgbClr val="C00000"/>
                </a:solidFill>
              </a:rPr>
              <a:t>передачи.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1889C865-79E3-4E73-821C-BEBB392BE4C3}"/>
              </a:ext>
            </a:extLst>
          </p:cNvPr>
          <p:cNvSpPr txBox="1"/>
          <p:nvPr/>
        </p:nvSpPr>
        <p:spPr>
          <a:xfrm>
            <a:off x="5409299" y="4712620"/>
            <a:ext cx="495374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Он рассказывает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ежедневные новости и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поэтому ему нужна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красивая, правильная и</a:t>
            </a:r>
          </a:p>
          <a:p>
            <a:pPr algn="ctr"/>
            <a:r>
              <a:rPr lang="ru-RU" b="1" dirty="0">
                <a:solidFill>
                  <a:srgbClr val="002060"/>
                </a:solidFill>
              </a:rPr>
              <a:t>грамотная речь.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xmlns="" id="{14132A1F-3B78-4B6C-9387-07ADC2C5DC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667" y="3141280"/>
            <a:ext cx="4011320" cy="3610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xmlns="" id="{2A6322A1-6515-4B44-A60A-E0A8048FAF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859" y="4078187"/>
            <a:ext cx="2689286" cy="2638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xmlns="" id="{36235CB1-0B1E-4C67-896C-648892E59B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03788" y="141223"/>
            <a:ext cx="2393122" cy="338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>
            <a:extLst>
              <a:ext uri="{FF2B5EF4-FFF2-40B4-BE49-F238E27FC236}">
                <a16:creationId xmlns:a16="http://schemas.microsoft.com/office/drawing/2014/main" xmlns="" id="{CEEE110A-71A6-46C7-995C-C02C65656A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645" y="88608"/>
            <a:ext cx="2590800" cy="349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>
            <a:extLst>
              <a:ext uri="{FF2B5EF4-FFF2-40B4-BE49-F238E27FC236}">
                <a16:creationId xmlns:a16="http://schemas.microsoft.com/office/drawing/2014/main" xmlns="" id="{9BF43598-F163-4278-8682-FD431804982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5784" y="1590163"/>
            <a:ext cx="2095777" cy="1173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>
            <a:extLst>
              <a:ext uri="{FF2B5EF4-FFF2-40B4-BE49-F238E27FC236}">
                <a16:creationId xmlns:a16="http://schemas.microsoft.com/office/drawing/2014/main" xmlns="" id="{84EE734E-693C-48DD-9B90-C3F3C808982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3012" y="1408829"/>
            <a:ext cx="1286425" cy="1029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8389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>
            <a:extLst>
              <a:ext uri="{FF2B5EF4-FFF2-40B4-BE49-F238E27FC236}">
                <a16:creationId xmlns:a16="http://schemas.microsoft.com/office/drawing/2014/main" xmlns="" id="{B55CEB82-1A0D-4043-81E6-EA5FF5EF5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4057FA0-59EA-41B6-A086-A6C0DCCBE075}"/>
              </a:ext>
            </a:extLst>
          </p:cNvPr>
          <p:cNvSpPr txBox="1"/>
          <p:nvPr/>
        </p:nvSpPr>
        <p:spPr>
          <a:xfrm>
            <a:off x="319597" y="174840"/>
            <a:ext cx="375525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1" u="sng" dirty="0">
                <a:solidFill>
                  <a:srgbClr val="C00000"/>
                </a:solidFill>
              </a:rPr>
              <a:t>Телеведущий — это работник телекомпании,</a:t>
            </a:r>
          </a:p>
          <a:p>
            <a:pPr algn="ctr"/>
            <a:r>
              <a:rPr lang="ru-RU" b="1" i="1" u="sng" dirty="0">
                <a:solidFill>
                  <a:srgbClr val="C00000"/>
                </a:solidFill>
              </a:rPr>
              <a:t>который ведет новостные, развлекательные и</a:t>
            </a:r>
          </a:p>
          <a:p>
            <a:pPr algn="ctr"/>
            <a:r>
              <a:rPr lang="ru-RU" b="1" i="1" u="sng" dirty="0">
                <a:solidFill>
                  <a:srgbClr val="C00000"/>
                </a:solidFill>
              </a:rPr>
              <a:t>спортивные программы.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22CD624-B1FD-43BE-9CD3-69C3E14D95AC}"/>
              </a:ext>
            </a:extLst>
          </p:cNvPr>
          <p:cNvSpPr txBox="1"/>
          <p:nvPr/>
        </p:nvSpPr>
        <p:spPr>
          <a:xfrm>
            <a:off x="-214967" y="5584177"/>
            <a:ext cx="495374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1" u="sng" dirty="0">
                <a:solidFill>
                  <a:srgbClr val="C00000"/>
                </a:solidFill>
              </a:rPr>
              <a:t>Корреспондент – сотрудник,</a:t>
            </a:r>
          </a:p>
          <a:p>
            <a:pPr algn="ctr"/>
            <a:r>
              <a:rPr lang="ru-RU" b="1" i="1" u="sng" dirty="0">
                <a:solidFill>
                  <a:srgbClr val="C00000"/>
                </a:solidFill>
              </a:rPr>
              <a:t>присылающий сообщения с мест</a:t>
            </a:r>
          </a:p>
          <a:p>
            <a:pPr algn="ctr"/>
            <a:r>
              <a:rPr lang="ru-RU" b="1" i="1" u="sng" dirty="0">
                <a:solidFill>
                  <a:srgbClr val="C00000"/>
                </a:solidFill>
              </a:rPr>
              <a:t>событий.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78894CEF-4D5F-47FD-9FFE-14E2B7E95BFE}"/>
              </a:ext>
            </a:extLst>
          </p:cNvPr>
          <p:cNvSpPr txBox="1"/>
          <p:nvPr/>
        </p:nvSpPr>
        <p:spPr>
          <a:xfrm>
            <a:off x="4953000" y="5904876"/>
            <a:ext cx="4953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1" u="sng" dirty="0">
                <a:solidFill>
                  <a:srgbClr val="C00000"/>
                </a:solidFill>
              </a:rPr>
              <a:t>Оператор – это человек, который все</a:t>
            </a:r>
          </a:p>
          <a:p>
            <a:pPr algn="ctr"/>
            <a:r>
              <a:rPr lang="ru-RU" b="1" i="1" u="sng" dirty="0">
                <a:solidFill>
                  <a:srgbClr val="C00000"/>
                </a:solidFill>
              </a:rPr>
              <a:t>снимает на видеокамеру.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6B7CCB1F-A1D5-4C09-B18E-D18B172518BF}"/>
              </a:ext>
            </a:extLst>
          </p:cNvPr>
          <p:cNvSpPr txBox="1"/>
          <p:nvPr/>
        </p:nvSpPr>
        <p:spPr>
          <a:xfrm>
            <a:off x="5402696" y="264624"/>
            <a:ext cx="238769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i="1" u="sng" dirty="0">
                <a:solidFill>
                  <a:srgbClr val="C00000"/>
                </a:solidFill>
              </a:rPr>
              <a:t>Гример – накладывает грим на лица</a:t>
            </a:r>
          </a:p>
          <a:p>
            <a:pPr algn="ctr"/>
            <a:r>
              <a:rPr lang="ru-RU" b="1" i="1" u="sng" dirty="0">
                <a:solidFill>
                  <a:srgbClr val="C00000"/>
                </a:solidFill>
              </a:rPr>
              <a:t>актеров.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xmlns="" id="{F602A0C1-751E-43E0-856D-B6746764FB9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618" y="33349"/>
            <a:ext cx="1760310" cy="1760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xmlns="" id="{10023412-99CA-4B40-9FA5-8902F10949E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6474" y="-341897"/>
            <a:ext cx="2129526" cy="2129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xmlns="" id="{D2F25DB5-4924-4185-856B-A74C098028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650" b="13010"/>
          <a:stretch/>
        </p:blipFill>
        <p:spPr bwMode="auto">
          <a:xfrm>
            <a:off x="0" y="1623155"/>
            <a:ext cx="3644391" cy="408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8">
            <a:extLst>
              <a:ext uri="{FF2B5EF4-FFF2-40B4-BE49-F238E27FC236}">
                <a16:creationId xmlns:a16="http://schemas.microsoft.com/office/drawing/2014/main" xmlns="" id="{A56F3F6B-938F-41F0-A699-BD1AC0E72CB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800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4" name="Picture 10">
            <a:extLst>
              <a:ext uri="{FF2B5EF4-FFF2-40B4-BE49-F238E27FC236}">
                <a16:creationId xmlns:a16="http://schemas.microsoft.com/office/drawing/2014/main" xmlns="" id="{272C9613-2C6F-459B-A9A6-266CB3AF42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261134" y="1464953"/>
            <a:ext cx="4277937" cy="447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809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40DA5644-13E4-488A-8595-154DC42769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72FC63E4-0279-4A86-97ED-6935895177C8}"/>
              </a:ext>
            </a:extLst>
          </p:cNvPr>
          <p:cNvSpPr txBox="1"/>
          <p:nvPr/>
        </p:nvSpPr>
        <p:spPr>
          <a:xfrm>
            <a:off x="0" y="0"/>
            <a:ext cx="990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>
                <a:solidFill>
                  <a:srgbClr val="002060"/>
                </a:solidFill>
              </a:rPr>
              <a:t>Дети, давайте наши глазки немного отдохнут с помощью веселой гимнастики.</a:t>
            </a:r>
          </a:p>
          <a:p>
            <a:pPr algn="ctr"/>
            <a:r>
              <a:rPr lang="ru-RU" b="1" i="1" dirty="0">
                <a:solidFill>
                  <a:srgbClr val="002060"/>
                </a:solidFill>
              </a:rPr>
              <a:t>Повторяйте такую дома каждые несколько минут, когда смотрите телевизор.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16EC32C-62F9-44BC-9BEE-2295A368463E}"/>
              </a:ext>
            </a:extLst>
          </p:cNvPr>
          <p:cNvSpPr txBox="1"/>
          <p:nvPr/>
        </p:nvSpPr>
        <p:spPr>
          <a:xfrm>
            <a:off x="136864" y="763376"/>
            <a:ext cx="963227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«Глазкам нужно отдохнуть.»  </a:t>
            </a:r>
            <a:r>
              <a:rPr lang="ru-RU" sz="2000" b="1" i="1" dirty="0">
                <a:effectLst/>
                <a:latin typeface="Times New Roman" panose="02020603050405020304" pitchFamily="18" charset="0"/>
              </a:rPr>
              <a:t>(Ребята закрывают глаза)</a:t>
            </a:r>
            <a:endParaRPr lang="ru-RU" sz="1600" b="1" i="1" dirty="0">
              <a:effectLst/>
              <a:latin typeface="Calibri" panose="020F0502020204030204" pitchFamily="34" charset="0"/>
            </a:endParaRPr>
          </a:p>
          <a:p>
            <a:pPr algn="ctr"/>
            <a:r>
              <a:rPr lang="ru-RU" sz="20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«Нужно глубоко вздохнуть.»  </a:t>
            </a:r>
            <a:r>
              <a:rPr lang="ru-RU" sz="2000" b="1" i="1" dirty="0">
                <a:effectLst/>
                <a:latin typeface="Times New Roman" panose="02020603050405020304" pitchFamily="18" charset="0"/>
              </a:rPr>
              <a:t>(Глубокий вдох. Глаза все так же закрыты)</a:t>
            </a:r>
            <a:endParaRPr lang="ru-RU" sz="1600" b="1" i="1" dirty="0">
              <a:effectLst/>
              <a:latin typeface="Calibri" panose="020F0502020204030204" pitchFamily="34" charset="0"/>
            </a:endParaRPr>
          </a:p>
          <a:p>
            <a:pPr algn="ctr"/>
            <a:r>
              <a:rPr lang="ru-RU" sz="20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«Глаза по кругу побегут.» </a:t>
            </a:r>
            <a:r>
              <a:rPr lang="ru-RU" sz="2000" b="1" i="1" dirty="0">
                <a:effectLst/>
                <a:latin typeface="Times New Roman" panose="02020603050405020304" pitchFamily="18" charset="0"/>
              </a:rPr>
              <a:t>(Глаза открыты. Движение зрачком по кругу по часовой и против часовой стрелки)</a:t>
            </a:r>
            <a:endParaRPr lang="ru-RU" sz="1600" b="1" i="1" dirty="0">
              <a:effectLst/>
              <a:latin typeface="Calibri" panose="020F0502020204030204" pitchFamily="34" charset="0"/>
            </a:endParaRPr>
          </a:p>
          <a:p>
            <a:pPr algn="ctr"/>
            <a:r>
              <a:rPr lang="ru-RU" sz="20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«Много-много раз моргнут» </a:t>
            </a:r>
            <a:r>
              <a:rPr lang="ru-RU" sz="2000" b="1" i="1" dirty="0">
                <a:effectLst/>
                <a:latin typeface="Times New Roman" panose="02020603050405020304" pitchFamily="18" charset="0"/>
              </a:rPr>
              <a:t>(Частое моргание глазами)</a:t>
            </a:r>
            <a:endParaRPr lang="ru-RU" sz="1600" b="1" i="1" dirty="0">
              <a:effectLst/>
              <a:latin typeface="Calibri" panose="020F0502020204030204" pitchFamily="34" charset="0"/>
            </a:endParaRPr>
          </a:p>
          <a:p>
            <a:pPr algn="ctr"/>
            <a:r>
              <a:rPr lang="ru-RU" sz="20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«Глазкам стало хорошо.» </a:t>
            </a:r>
            <a:r>
              <a:rPr lang="ru-RU" sz="2000" b="1" i="1" dirty="0">
                <a:effectLst/>
                <a:latin typeface="Times New Roman" panose="02020603050405020304" pitchFamily="18" charset="0"/>
              </a:rPr>
              <a:t>(Легкое касание кончиками пальцев закрытых глаз)</a:t>
            </a:r>
            <a:endParaRPr lang="ru-RU" sz="1600" b="1" i="1" dirty="0">
              <a:effectLst/>
              <a:latin typeface="Calibri" panose="020F0502020204030204" pitchFamily="34" charset="0"/>
            </a:endParaRPr>
          </a:p>
          <a:p>
            <a:pPr algn="ctr"/>
            <a:r>
              <a:rPr lang="ru-RU" sz="2000" b="1" i="1" dirty="0">
                <a:solidFill>
                  <a:srgbClr val="C00000"/>
                </a:solidFill>
                <a:effectLst/>
                <a:latin typeface="Times New Roman" panose="02020603050405020304" pitchFamily="18" charset="0"/>
              </a:rPr>
              <a:t>«Увидят мои глазки все!» </a:t>
            </a:r>
            <a:r>
              <a:rPr lang="ru-RU" sz="2000" b="1" i="1" dirty="0">
                <a:effectLst/>
                <a:latin typeface="Times New Roman" panose="02020603050405020304" pitchFamily="18" charset="0"/>
              </a:rPr>
              <a:t>(Глаза распахнуты. На лице широкая улыбка)</a:t>
            </a:r>
            <a:endParaRPr lang="ru-RU" sz="1600" b="1" i="1" dirty="0">
              <a:effectLst/>
              <a:latin typeface="Calibri" panose="020F0502020204030204" pitchFamily="34" charset="0"/>
            </a:endParaRP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xmlns="" id="{DC97A731-1FA1-4BD6-80D2-0B59FB05C94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490" y="3355760"/>
            <a:ext cx="4408870" cy="3025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>
            <a:extLst>
              <a:ext uri="{FF2B5EF4-FFF2-40B4-BE49-F238E27FC236}">
                <a16:creationId xmlns:a16="http://schemas.microsoft.com/office/drawing/2014/main" xmlns="" id="{91530B2B-F081-435F-B217-C2AC5D5C28F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558" y="3555145"/>
            <a:ext cx="5616698" cy="2826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2438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>
            <a:extLst>
              <a:ext uri="{FF2B5EF4-FFF2-40B4-BE49-F238E27FC236}">
                <a16:creationId xmlns:a16="http://schemas.microsoft.com/office/drawing/2014/main" xmlns="" id="{B55CEB82-1A0D-4043-81E6-EA5FF5EF57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FD2822B9-45EF-4BFC-A034-719F85D54521}"/>
              </a:ext>
            </a:extLst>
          </p:cNvPr>
          <p:cNvSpPr txBox="1"/>
          <p:nvPr/>
        </p:nvSpPr>
        <p:spPr>
          <a:xfrm>
            <a:off x="5601070" y="0"/>
            <a:ext cx="49537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Какую пользу приносит телевидение?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E0F287C-C38B-448D-B7A2-AD8670D69313}"/>
              </a:ext>
            </a:extLst>
          </p:cNvPr>
          <p:cNvSpPr txBox="1"/>
          <p:nvPr/>
        </p:nvSpPr>
        <p:spPr>
          <a:xfrm>
            <a:off x="323665" y="0"/>
            <a:ext cx="495374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rgbClr val="C00000"/>
                </a:solidFill>
              </a:rPr>
              <a:t>мы всегда в курсе последних мировых событий,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rgbClr val="C00000"/>
                </a:solidFill>
              </a:rPr>
              <a:t>узнаем полезные рецепты 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rgbClr val="C00000"/>
                </a:solidFill>
              </a:rPr>
              <a:t>получаем дельные советы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rgbClr val="C00000"/>
                </a:solidFill>
              </a:rPr>
              <a:t>начинаем понимать важность правильного питания, здоровья и физических упражнений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rgbClr val="C00000"/>
                </a:solidFill>
              </a:rPr>
              <a:t>узнаем о животных и путешествиях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rgbClr val="C00000"/>
                </a:solidFill>
              </a:rPr>
              <a:t>телевизор оказывает помощь в нашем развитии и совершенствовании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b="1" i="1" dirty="0">
                <a:solidFill>
                  <a:srgbClr val="C00000"/>
                </a:solidFill>
              </a:rPr>
              <a:t>расширяет кругозор.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xmlns="" id="{44496D3C-174E-469E-BCFC-60C9ED6B2BC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3101" y="369332"/>
            <a:ext cx="5119114" cy="2393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xmlns="" id="{96625ACF-C06A-4F5A-BD0B-3155D62A27C8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4336" y="3490080"/>
            <a:ext cx="3494888" cy="3310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xmlns="" id="{B77FB499-4DE1-49E0-BA21-CE39CF76BA6C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2510" y="3060341"/>
            <a:ext cx="2678559" cy="3720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xmlns="" id="{56B4BC34-D6C5-4410-8EF8-635815E424D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3343" y="2982903"/>
            <a:ext cx="4457857" cy="3505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300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000"/>
                            </p:stCondLst>
                            <p:childTnLst>
                              <p:par>
                                <p:cTn id="2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</TotalTime>
  <Words>636</Words>
  <Application>Microsoft Office PowerPoint</Application>
  <PresentationFormat>Лист A4 (210x297 мм)</PresentationFormat>
  <Paragraphs>111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User</cp:lastModifiedBy>
  <cp:revision>12</cp:revision>
  <dcterms:created xsi:type="dcterms:W3CDTF">2021-03-31T19:29:51Z</dcterms:created>
  <dcterms:modified xsi:type="dcterms:W3CDTF">2022-01-10T08:57:00Z</dcterms:modified>
</cp:coreProperties>
</file>